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347" r:id="rId3"/>
    <p:sldId id="381" r:id="rId4"/>
    <p:sldId id="362" r:id="rId5"/>
    <p:sldId id="354" r:id="rId6"/>
    <p:sldId id="367" r:id="rId7"/>
    <p:sldId id="355" r:id="rId8"/>
    <p:sldId id="368" r:id="rId9"/>
    <p:sldId id="369" r:id="rId10"/>
    <p:sldId id="359" r:id="rId11"/>
    <p:sldId id="370" r:id="rId12"/>
    <p:sldId id="360" r:id="rId13"/>
    <p:sldId id="361" r:id="rId14"/>
    <p:sldId id="366" r:id="rId15"/>
    <p:sldId id="334" r:id="rId16"/>
    <p:sldId id="365" r:id="rId17"/>
    <p:sldId id="371" r:id="rId18"/>
    <p:sldId id="372" r:id="rId19"/>
    <p:sldId id="379" r:id="rId20"/>
    <p:sldId id="373" r:id="rId21"/>
    <p:sldId id="374" r:id="rId22"/>
    <p:sldId id="375" r:id="rId23"/>
    <p:sldId id="376" r:id="rId24"/>
    <p:sldId id="377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3AB"/>
    <a:srgbClr val="364555"/>
    <a:srgbClr val="FCB030"/>
    <a:srgbClr val="EB5F56"/>
    <a:srgbClr val="EC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06" y="72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F057F-C503-4354-B656-01B5AEED573D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DE23D-E1A6-4E23-893A-432587B374F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812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211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39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7157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624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DDE23D-E1A6-4E23-893A-432587B374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8688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640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7214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5527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314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DDE23D-E1A6-4E23-893A-432587B374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7271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05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520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95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977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070B"/>
              </a:gs>
              <a:gs pos="100000">
                <a:srgbClr val="E5008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6"/>
          <p:cNvSpPr txBox="1"/>
          <p:nvPr userDrawn="1"/>
        </p:nvSpPr>
        <p:spPr>
          <a:xfrm>
            <a:off x="3020404" y="5190809"/>
            <a:ext cx="2560832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关注微信公众号查看使用教程和免费领取图标、模板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82" y="3850122"/>
            <a:ext cx="1993173" cy="1993173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6585601" y="3794362"/>
            <a:ext cx="4875773" cy="636304"/>
            <a:chOff x="721513" y="4633411"/>
            <a:chExt cx="4875773" cy="636304"/>
          </a:xfrm>
        </p:grpSpPr>
        <p:sp>
          <p:nvSpPr>
            <p:cNvPr id="11" name="椭圆 10"/>
            <p:cNvSpPr/>
            <p:nvPr/>
          </p:nvSpPr>
          <p:spPr>
            <a:xfrm>
              <a:off x="721513" y="463341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grpSp>
          <p:nvGrpSpPr>
            <p:cNvPr id="12" name="Group 4"/>
            <p:cNvGrpSpPr>
              <a:grpSpLocks noChangeAspect="1"/>
            </p:cNvGrpSpPr>
            <p:nvPr/>
          </p:nvGrpSpPr>
          <p:grpSpPr bwMode="auto">
            <a:xfrm>
              <a:off x="893071" y="4788474"/>
              <a:ext cx="293189" cy="334051"/>
              <a:chOff x="1807" y="2337"/>
              <a:chExt cx="574" cy="654"/>
            </a:xfrm>
            <a:solidFill>
              <a:schemeClr val="bg1"/>
            </a:solidFill>
          </p:grpSpPr>
          <p:sp>
            <p:nvSpPr>
              <p:cNvPr id="14" name="Freeform 5"/>
              <p:cNvSpPr/>
              <p:nvPr/>
            </p:nvSpPr>
            <p:spPr bwMode="auto">
              <a:xfrm>
                <a:off x="1852" y="2337"/>
                <a:ext cx="529" cy="654"/>
              </a:xfrm>
              <a:custGeom>
                <a:avLst/>
                <a:gdLst>
                  <a:gd name="T0" fmla="*/ 2355 w 2387"/>
                  <a:gd name="T1" fmla="*/ 0 h 2947"/>
                  <a:gd name="T2" fmla="*/ 2386 w 2387"/>
                  <a:gd name="T3" fmla="*/ 811 h 2947"/>
                  <a:gd name="T4" fmla="*/ 2343 w 2387"/>
                  <a:gd name="T5" fmla="*/ 855 h 2947"/>
                  <a:gd name="T6" fmla="*/ 2327 w 2387"/>
                  <a:gd name="T7" fmla="*/ 855 h 2947"/>
                  <a:gd name="T8" fmla="*/ 2284 w 2387"/>
                  <a:gd name="T9" fmla="*/ 821 h 2947"/>
                  <a:gd name="T10" fmla="*/ 2097 w 2387"/>
                  <a:gd name="T11" fmla="*/ 406 h 2947"/>
                  <a:gd name="T12" fmla="*/ 1770 w 2387"/>
                  <a:gd name="T13" fmla="*/ 306 h 2947"/>
                  <a:gd name="T14" fmla="*/ 1504 w 2387"/>
                  <a:gd name="T15" fmla="*/ 306 h 2947"/>
                  <a:gd name="T16" fmla="*/ 1462 w 2387"/>
                  <a:gd name="T17" fmla="*/ 349 h 2947"/>
                  <a:gd name="T18" fmla="*/ 1462 w 2387"/>
                  <a:gd name="T19" fmla="*/ 2484 h 2947"/>
                  <a:gd name="T20" fmla="*/ 1524 w 2387"/>
                  <a:gd name="T21" fmla="*/ 2780 h 2947"/>
                  <a:gd name="T22" fmla="*/ 1527 w 2387"/>
                  <a:gd name="T23" fmla="*/ 2784 h 2947"/>
                  <a:gd name="T24" fmla="*/ 1766 w 2387"/>
                  <a:gd name="T25" fmla="*/ 2862 h 2947"/>
                  <a:gd name="T26" fmla="*/ 1806 w 2387"/>
                  <a:gd name="T27" fmla="*/ 2905 h 2947"/>
                  <a:gd name="T28" fmla="*/ 1763 w 2387"/>
                  <a:gd name="T29" fmla="*/ 2947 h 2947"/>
                  <a:gd name="T30" fmla="*/ 639 w 2387"/>
                  <a:gd name="T31" fmla="*/ 2947 h 2947"/>
                  <a:gd name="T32" fmla="*/ 597 w 2387"/>
                  <a:gd name="T33" fmla="*/ 2905 h 2947"/>
                  <a:gd name="T34" fmla="*/ 636 w 2387"/>
                  <a:gd name="T35" fmla="*/ 2862 h 2947"/>
                  <a:gd name="T36" fmla="*/ 859 w 2387"/>
                  <a:gd name="T37" fmla="*/ 2769 h 2947"/>
                  <a:gd name="T38" fmla="*/ 865 w 2387"/>
                  <a:gd name="T39" fmla="*/ 2762 h 2947"/>
                  <a:gd name="T40" fmla="*/ 926 w 2387"/>
                  <a:gd name="T41" fmla="*/ 2433 h 2947"/>
                  <a:gd name="T42" fmla="*/ 926 w 2387"/>
                  <a:gd name="T43" fmla="*/ 349 h 2947"/>
                  <a:gd name="T44" fmla="*/ 883 w 2387"/>
                  <a:gd name="T45" fmla="*/ 306 h 2947"/>
                  <a:gd name="T46" fmla="*/ 618 w 2387"/>
                  <a:gd name="T47" fmla="*/ 306 h 2947"/>
                  <a:gd name="T48" fmla="*/ 292 w 2387"/>
                  <a:gd name="T49" fmla="*/ 405 h 2947"/>
                  <a:gd name="T50" fmla="*/ 290 w 2387"/>
                  <a:gd name="T51" fmla="*/ 406 h 2947"/>
                  <a:gd name="T52" fmla="*/ 103 w 2387"/>
                  <a:gd name="T53" fmla="*/ 819 h 2947"/>
                  <a:gd name="T54" fmla="*/ 61 w 2387"/>
                  <a:gd name="T55" fmla="*/ 854 h 2947"/>
                  <a:gd name="T56" fmla="*/ 44 w 2387"/>
                  <a:gd name="T57" fmla="*/ 854 h 2947"/>
                  <a:gd name="T58" fmla="*/ 2 w 2387"/>
                  <a:gd name="T59" fmla="*/ 809 h 2947"/>
                  <a:gd name="T60" fmla="*/ 31 w 2387"/>
                  <a:gd name="T61" fmla="*/ 41 h 2947"/>
                  <a:gd name="T62" fmla="*/ 74 w 2387"/>
                  <a:gd name="T63" fmla="*/ 0 h 2947"/>
                  <a:gd name="T64" fmla="*/ 2355 w 2387"/>
                  <a:gd name="T65" fmla="*/ 0 h 2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7" h="2947">
                    <a:moveTo>
                      <a:pt x="2355" y="0"/>
                    </a:moveTo>
                    <a:cubicBezTo>
                      <a:pt x="2386" y="811"/>
                      <a:pt x="2386" y="811"/>
                      <a:pt x="2386" y="811"/>
                    </a:cubicBezTo>
                    <a:cubicBezTo>
                      <a:pt x="2387" y="836"/>
                      <a:pt x="2368" y="855"/>
                      <a:pt x="2343" y="855"/>
                    </a:cubicBezTo>
                    <a:cubicBezTo>
                      <a:pt x="2327" y="855"/>
                      <a:pt x="2327" y="855"/>
                      <a:pt x="2327" y="855"/>
                    </a:cubicBezTo>
                    <a:cubicBezTo>
                      <a:pt x="2305" y="855"/>
                      <a:pt x="2289" y="840"/>
                      <a:pt x="2284" y="821"/>
                    </a:cubicBezTo>
                    <a:cubicBezTo>
                      <a:pt x="2241" y="608"/>
                      <a:pt x="2179" y="470"/>
                      <a:pt x="2097" y="406"/>
                    </a:cubicBezTo>
                    <a:cubicBezTo>
                      <a:pt x="2022" y="339"/>
                      <a:pt x="2007" y="306"/>
                      <a:pt x="1770" y="306"/>
                    </a:cubicBezTo>
                    <a:cubicBezTo>
                      <a:pt x="1504" y="306"/>
                      <a:pt x="1504" y="306"/>
                      <a:pt x="1504" y="306"/>
                    </a:cubicBezTo>
                    <a:cubicBezTo>
                      <a:pt x="1480" y="306"/>
                      <a:pt x="1462" y="326"/>
                      <a:pt x="1462" y="349"/>
                    </a:cubicBezTo>
                    <a:cubicBezTo>
                      <a:pt x="1462" y="2484"/>
                      <a:pt x="1462" y="2484"/>
                      <a:pt x="1462" y="2484"/>
                    </a:cubicBezTo>
                    <a:cubicBezTo>
                      <a:pt x="1462" y="2638"/>
                      <a:pt x="1483" y="2736"/>
                      <a:pt x="1524" y="2780"/>
                    </a:cubicBezTo>
                    <a:cubicBezTo>
                      <a:pt x="1527" y="2784"/>
                      <a:pt x="1527" y="2784"/>
                      <a:pt x="1527" y="2784"/>
                    </a:cubicBezTo>
                    <a:cubicBezTo>
                      <a:pt x="1575" y="2823"/>
                      <a:pt x="1640" y="2849"/>
                      <a:pt x="1766" y="2862"/>
                    </a:cubicBezTo>
                    <a:cubicBezTo>
                      <a:pt x="1789" y="2864"/>
                      <a:pt x="1806" y="2884"/>
                      <a:pt x="1806" y="2905"/>
                    </a:cubicBezTo>
                    <a:cubicBezTo>
                      <a:pt x="1806" y="2929"/>
                      <a:pt x="1786" y="2947"/>
                      <a:pt x="1763" y="2947"/>
                    </a:cubicBezTo>
                    <a:cubicBezTo>
                      <a:pt x="639" y="2947"/>
                      <a:pt x="639" y="2947"/>
                      <a:pt x="639" y="2947"/>
                    </a:cubicBezTo>
                    <a:cubicBezTo>
                      <a:pt x="615" y="2947"/>
                      <a:pt x="597" y="2928"/>
                      <a:pt x="597" y="2905"/>
                    </a:cubicBezTo>
                    <a:cubicBezTo>
                      <a:pt x="597" y="2882"/>
                      <a:pt x="613" y="2864"/>
                      <a:pt x="636" y="2862"/>
                    </a:cubicBezTo>
                    <a:cubicBezTo>
                      <a:pt x="762" y="2849"/>
                      <a:pt x="823" y="2818"/>
                      <a:pt x="859" y="2769"/>
                    </a:cubicBezTo>
                    <a:cubicBezTo>
                      <a:pt x="860" y="2767"/>
                      <a:pt x="862" y="2764"/>
                      <a:pt x="865" y="2762"/>
                    </a:cubicBezTo>
                    <a:cubicBezTo>
                      <a:pt x="906" y="2726"/>
                      <a:pt x="926" y="2617"/>
                      <a:pt x="926" y="2433"/>
                    </a:cubicBezTo>
                    <a:cubicBezTo>
                      <a:pt x="926" y="349"/>
                      <a:pt x="926" y="349"/>
                      <a:pt x="926" y="349"/>
                    </a:cubicBezTo>
                    <a:cubicBezTo>
                      <a:pt x="926" y="324"/>
                      <a:pt x="906" y="306"/>
                      <a:pt x="883" y="306"/>
                    </a:cubicBezTo>
                    <a:cubicBezTo>
                      <a:pt x="618" y="306"/>
                      <a:pt x="618" y="306"/>
                      <a:pt x="618" y="306"/>
                    </a:cubicBezTo>
                    <a:cubicBezTo>
                      <a:pt x="382" y="306"/>
                      <a:pt x="366" y="339"/>
                      <a:pt x="292" y="405"/>
                    </a:cubicBezTo>
                    <a:cubicBezTo>
                      <a:pt x="290" y="406"/>
                      <a:pt x="290" y="406"/>
                      <a:pt x="290" y="406"/>
                    </a:cubicBezTo>
                    <a:cubicBezTo>
                      <a:pt x="208" y="470"/>
                      <a:pt x="146" y="608"/>
                      <a:pt x="103" y="819"/>
                    </a:cubicBezTo>
                    <a:cubicBezTo>
                      <a:pt x="98" y="839"/>
                      <a:pt x="82" y="854"/>
                      <a:pt x="61" y="854"/>
                    </a:cubicBezTo>
                    <a:cubicBezTo>
                      <a:pt x="44" y="854"/>
                      <a:pt x="44" y="854"/>
                      <a:pt x="44" y="854"/>
                    </a:cubicBezTo>
                    <a:cubicBezTo>
                      <a:pt x="20" y="854"/>
                      <a:pt x="0" y="834"/>
                      <a:pt x="2" y="809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3" y="18"/>
                      <a:pt x="51" y="0"/>
                      <a:pt x="74" y="0"/>
                    </a:cubicBezTo>
                    <a:cubicBezTo>
                      <a:pt x="2355" y="0"/>
                      <a:pt x="2355" y="0"/>
                      <a:pt x="23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6"/>
              <p:cNvSpPr/>
              <p:nvPr/>
            </p:nvSpPr>
            <p:spPr bwMode="auto">
              <a:xfrm>
                <a:off x="1807" y="2770"/>
                <a:ext cx="179" cy="221"/>
              </a:xfrm>
              <a:custGeom>
                <a:avLst/>
                <a:gdLst>
                  <a:gd name="T0" fmla="*/ 798 w 808"/>
                  <a:gd name="T1" fmla="*/ 2 h 998"/>
                  <a:gd name="T2" fmla="*/ 808 w 808"/>
                  <a:gd name="T3" fmla="*/ 276 h 998"/>
                  <a:gd name="T4" fmla="*/ 793 w 808"/>
                  <a:gd name="T5" fmla="*/ 290 h 998"/>
                  <a:gd name="T6" fmla="*/ 788 w 808"/>
                  <a:gd name="T7" fmla="*/ 290 h 998"/>
                  <a:gd name="T8" fmla="*/ 773 w 808"/>
                  <a:gd name="T9" fmla="*/ 279 h 998"/>
                  <a:gd name="T10" fmla="*/ 709 w 808"/>
                  <a:gd name="T11" fmla="*/ 140 h 998"/>
                  <a:gd name="T12" fmla="*/ 598 w 808"/>
                  <a:gd name="T13" fmla="*/ 105 h 998"/>
                  <a:gd name="T14" fmla="*/ 508 w 808"/>
                  <a:gd name="T15" fmla="*/ 105 h 998"/>
                  <a:gd name="T16" fmla="*/ 493 w 808"/>
                  <a:gd name="T17" fmla="*/ 120 h 998"/>
                  <a:gd name="T18" fmla="*/ 493 w 808"/>
                  <a:gd name="T19" fmla="*/ 841 h 998"/>
                  <a:gd name="T20" fmla="*/ 514 w 808"/>
                  <a:gd name="T21" fmla="*/ 941 h 998"/>
                  <a:gd name="T22" fmla="*/ 516 w 808"/>
                  <a:gd name="T23" fmla="*/ 942 h 998"/>
                  <a:gd name="T24" fmla="*/ 596 w 808"/>
                  <a:gd name="T25" fmla="*/ 969 h 998"/>
                  <a:gd name="T26" fmla="*/ 609 w 808"/>
                  <a:gd name="T27" fmla="*/ 983 h 998"/>
                  <a:gd name="T28" fmla="*/ 595 w 808"/>
                  <a:gd name="T29" fmla="*/ 998 h 998"/>
                  <a:gd name="T30" fmla="*/ 215 w 808"/>
                  <a:gd name="T31" fmla="*/ 998 h 998"/>
                  <a:gd name="T32" fmla="*/ 200 w 808"/>
                  <a:gd name="T33" fmla="*/ 983 h 998"/>
                  <a:gd name="T34" fmla="*/ 213 w 808"/>
                  <a:gd name="T35" fmla="*/ 969 h 998"/>
                  <a:gd name="T36" fmla="*/ 288 w 808"/>
                  <a:gd name="T37" fmla="*/ 937 h 998"/>
                  <a:gd name="T38" fmla="*/ 290 w 808"/>
                  <a:gd name="T39" fmla="*/ 936 h 998"/>
                  <a:gd name="T40" fmla="*/ 311 w 808"/>
                  <a:gd name="T41" fmla="*/ 824 h 998"/>
                  <a:gd name="T42" fmla="*/ 311 w 808"/>
                  <a:gd name="T43" fmla="*/ 122 h 998"/>
                  <a:gd name="T44" fmla="*/ 297 w 808"/>
                  <a:gd name="T45" fmla="*/ 107 h 998"/>
                  <a:gd name="T46" fmla="*/ 206 w 808"/>
                  <a:gd name="T47" fmla="*/ 107 h 998"/>
                  <a:gd name="T48" fmla="*/ 97 w 808"/>
                  <a:gd name="T49" fmla="*/ 140 h 998"/>
                  <a:gd name="T50" fmla="*/ 34 w 808"/>
                  <a:gd name="T51" fmla="*/ 279 h 998"/>
                  <a:gd name="T52" fmla="*/ 20 w 808"/>
                  <a:gd name="T53" fmla="*/ 290 h 998"/>
                  <a:gd name="T54" fmla="*/ 15 w 808"/>
                  <a:gd name="T55" fmla="*/ 290 h 998"/>
                  <a:gd name="T56" fmla="*/ 0 w 808"/>
                  <a:gd name="T57" fmla="*/ 276 h 998"/>
                  <a:gd name="T58" fmla="*/ 10 w 808"/>
                  <a:gd name="T59" fmla="*/ 15 h 998"/>
                  <a:gd name="T60" fmla="*/ 25 w 808"/>
                  <a:gd name="T61" fmla="*/ 0 h 998"/>
                  <a:gd name="T62" fmla="*/ 798 w 808"/>
                  <a:gd name="T63" fmla="*/ 0 h 998"/>
                  <a:gd name="T64" fmla="*/ 798 w 808"/>
                  <a:gd name="T65" fmla="*/ 2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8" h="998">
                    <a:moveTo>
                      <a:pt x="798" y="2"/>
                    </a:moveTo>
                    <a:cubicBezTo>
                      <a:pt x="808" y="276"/>
                      <a:pt x="808" y="276"/>
                      <a:pt x="808" y="276"/>
                    </a:cubicBezTo>
                    <a:cubicBezTo>
                      <a:pt x="808" y="284"/>
                      <a:pt x="801" y="290"/>
                      <a:pt x="793" y="290"/>
                    </a:cubicBezTo>
                    <a:cubicBezTo>
                      <a:pt x="788" y="290"/>
                      <a:pt x="788" y="290"/>
                      <a:pt x="788" y="290"/>
                    </a:cubicBezTo>
                    <a:cubicBezTo>
                      <a:pt x="782" y="290"/>
                      <a:pt x="775" y="285"/>
                      <a:pt x="773" y="279"/>
                    </a:cubicBezTo>
                    <a:cubicBezTo>
                      <a:pt x="759" y="207"/>
                      <a:pt x="737" y="161"/>
                      <a:pt x="709" y="140"/>
                    </a:cubicBezTo>
                    <a:cubicBezTo>
                      <a:pt x="683" y="117"/>
                      <a:pt x="678" y="105"/>
                      <a:pt x="598" y="105"/>
                    </a:cubicBezTo>
                    <a:cubicBezTo>
                      <a:pt x="508" y="105"/>
                      <a:pt x="508" y="105"/>
                      <a:pt x="508" y="105"/>
                    </a:cubicBezTo>
                    <a:cubicBezTo>
                      <a:pt x="500" y="105"/>
                      <a:pt x="493" y="112"/>
                      <a:pt x="493" y="120"/>
                    </a:cubicBezTo>
                    <a:cubicBezTo>
                      <a:pt x="493" y="841"/>
                      <a:pt x="493" y="841"/>
                      <a:pt x="493" y="841"/>
                    </a:cubicBezTo>
                    <a:cubicBezTo>
                      <a:pt x="493" y="893"/>
                      <a:pt x="500" y="926"/>
                      <a:pt x="514" y="941"/>
                    </a:cubicBezTo>
                    <a:cubicBezTo>
                      <a:pt x="516" y="942"/>
                      <a:pt x="516" y="942"/>
                      <a:pt x="516" y="942"/>
                    </a:cubicBezTo>
                    <a:cubicBezTo>
                      <a:pt x="532" y="956"/>
                      <a:pt x="554" y="965"/>
                      <a:pt x="596" y="969"/>
                    </a:cubicBezTo>
                    <a:cubicBezTo>
                      <a:pt x="605" y="970"/>
                      <a:pt x="609" y="975"/>
                      <a:pt x="609" y="983"/>
                    </a:cubicBezTo>
                    <a:cubicBezTo>
                      <a:pt x="609" y="992"/>
                      <a:pt x="603" y="998"/>
                      <a:pt x="595" y="998"/>
                    </a:cubicBezTo>
                    <a:cubicBezTo>
                      <a:pt x="215" y="998"/>
                      <a:pt x="215" y="998"/>
                      <a:pt x="215" y="998"/>
                    </a:cubicBezTo>
                    <a:cubicBezTo>
                      <a:pt x="206" y="998"/>
                      <a:pt x="200" y="992"/>
                      <a:pt x="200" y="983"/>
                    </a:cubicBezTo>
                    <a:cubicBezTo>
                      <a:pt x="200" y="975"/>
                      <a:pt x="206" y="970"/>
                      <a:pt x="213" y="969"/>
                    </a:cubicBezTo>
                    <a:cubicBezTo>
                      <a:pt x="256" y="964"/>
                      <a:pt x="277" y="954"/>
                      <a:pt x="288" y="937"/>
                    </a:cubicBezTo>
                    <a:cubicBezTo>
                      <a:pt x="288" y="936"/>
                      <a:pt x="290" y="936"/>
                      <a:pt x="290" y="936"/>
                    </a:cubicBezTo>
                    <a:cubicBezTo>
                      <a:pt x="303" y="923"/>
                      <a:pt x="311" y="887"/>
                      <a:pt x="311" y="824"/>
                    </a:cubicBezTo>
                    <a:cubicBezTo>
                      <a:pt x="311" y="122"/>
                      <a:pt x="311" y="122"/>
                      <a:pt x="311" y="122"/>
                    </a:cubicBezTo>
                    <a:cubicBezTo>
                      <a:pt x="311" y="113"/>
                      <a:pt x="305" y="107"/>
                      <a:pt x="297" y="107"/>
                    </a:cubicBezTo>
                    <a:cubicBezTo>
                      <a:pt x="206" y="107"/>
                      <a:pt x="206" y="107"/>
                      <a:pt x="206" y="107"/>
                    </a:cubicBezTo>
                    <a:cubicBezTo>
                      <a:pt x="126" y="107"/>
                      <a:pt x="121" y="118"/>
                      <a:pt x="97" y="140"/>
                    </a:cubicBezTo>
                    <a:cubicBezTo>
                      <a:pt x="69" y="161"/>
                      <a:pt x="48" y="207"/>
                      <a:pt x="34" y="279"/>
                    </a:cubicBezTo>
                    <a:cubicBezTo>
                      <a:pt x="33" y="285"/>
                      <a:pt x="26" y="290"/>
                      <a:pt x="20" y="290"/>
                    </a:cubicBezTo>
                    <a:cubicBezTo>
                      <a:pt x="15" y="290"/>
                      <a:pt x="15" y="290"/>
                      <a:pt x="15" y="290"/>
                    </a:cubicBezTo>
                    <a:cubicBezTo>
                      <a:pt x="7" y="290"/>
                      <a:pt x="0" y="284"/>
                      <a:pt x="0" y="276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7"/>
                      <a:pt x="16" y="0"/>
                      <a:pt x="25" y="0"/>
                    </a:cubicBezTo>
                    <a:cubicBezTo>
                      <a:pt x="798" y="0"/>
                      <a:pt x="798" y="0"/>
                      <a:pt x="798" y="0"/>
                    </a:cubicBezTo>
                    <a:cubicBezTo>
                      <a:pt x="798" y="2"/>
                      <a:pt x="798" y="2"/>
                      <a:pt x="79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485040" y="474644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字体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微软雅黑，商用请自行购买。</a:t>
              </a:r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6585601" y="2404534"/>
            <a:ext cx="4875773" cy="636304"/>
            <a:chOff x="721513" y="3784751"/>
            <a:chExt cx="4875773" cy="636304"/>
          </a:xfrm>
        </p:grpSpPr>
        <p:grpSp>
          <p:nvGrpSpPr>
            <p:cNvPr id="17" name="Group 13"/>
            <p:cNvGrpSpPr>
              <a:grpSpLocks noChangeAspect="1"/>
            </p:cNvGrpSpPr>
            <p:nvPr/>
          </p:nvGrpSpPr>
          <p:grpSpPr bwMode="auto">
            <a:xfrm>
              <a:off x="851381" y="3914439"/>
              <a:ext cx="376569" cy="376929"/>
              <a:chOff x="4850" y="777"/>
              <a:chExt cx="1045" cy="1046"/>
            </a:xfrm>
            <a:solidFill>
              <a:schemeClr val="bg1"/>
            </a:solidFill>
          </p:grpSpPr>
          <p:sp>
            <p:nvSpPr>
              <p:cNvPr id="20" name="Freeform 14"/>
              <p:cNvSpPr/>
              <p:nvPr/>
            </p:nvSpPr>
            <p:spPr bwMode="auto">
              <a:xfrm>
                <a:off x="5532" y="785"/>
                <a:ext cx="354" cy="356"/>
              </a:xfrm>
              <a:custGeom>
                <a:avLst/>
                <a:gdLst>
                  <a:gd name="T0" fmla="*/ 894 w 990"/>
                  <a:gd name="T1" fmla="*/ 469 h 994"/>
                  <a:gd name="T2" fmla="*/ 521 w 990"/>
                  <a:gd name="T3" fmla="*/ 96 h 994"/>
                  <a:gd name="T4" fmla="*/ 184 w 990"/>
                  <a:gd name="T5" fmla="*/ 98 h 994"/>
                  <a:gd name="T6" fmla="*/ 0 w 990"/>
                  <a:gd name="T7" fmla="*/ 282 h 994"/>
                  <a:gd name="T8" fmla="*/ 712 w 990"/>
                  <a:gd name="T9" fmla="*/ 994 h 994"/>
                  <a:gd name="T10" fmla="*/ 894 w 990"/>
                  <a:gd name="T11" fmla="*/ 813 h 994"/>
                  <a:gd name="T12" fmla="*/ 894 w 990"/>
                  <a:gd name="T13" fmla="*/ 469 h 994"/>
                  <a:gd name="T14" fmla="*/ 894 w 990"/>
                  <a:gd name="T15" fmla="*/ 469 h 994"/>
                  <a:gd name="T16" fmla="*/ 894 w 990"/>
                  <a:gd name="T17" fmla="*/ 469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0" h="994">
                    <a:moveTo>
                      <a:pt x="894" y="469"/>
                    </a:moveTo>
                    <a:cubicBezTo>
                      <a:pt x="521" y="96"/>
                      <a:pt x="521" y="96"/>
                      <a:pt x="521" y="96"/>
                    </a:cubicBezTo>
                    <a:cubicBezTo>
                      <a:pt x="426" y="0"/>
                      <a:pt x="280" y="2"/>
                      <a:pt x="184" y="98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712" y="994"/>
                      <a:pt x="712" y="994"/>
                      <a:pt x="712" y="994"/>
                    </a:cubicBezTo>
                    <a:cubicBezTo>
                      <a:pt x="894" y="813"/>
                      <a:pt x="894" y="813"/>
                      <a:pt x="894" y="813"/>
                    </a:cubicBezTo>
                    <a:cubicBezTo>
                      <a:pt x="990" y="715"/>
                      <a:pt x="987" y="564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15"/>
              <p:cNvSpPr/>
              <p:nvPr/>
            </p:nvSpPr>
            <p:spPr bwMode="auto">
              <a:xfrm>
                <a:off x="4869" y="1498"/>
                <a:ext cx="304" cy="309"/>
              </a:xfrm>
              <a:custGeom>
                <a:avLst/>
                <a:gdLst>
                  <a:gd name="T0" fmla="*/ 146 w 851"/>
                  <a:gd name="T1" fmla="*/ 0 h 861"/>
                  <a:gd name="T2" fmla="*/ 0 w 851"/>
                  <a:gd name="T3" fmla="*/ 672 h 861"/>
                  <a:gd name="T4" fmla="*/ 0 w 851"/>
                  <a:gd name="T5" fmla="*/ 677 h 861"/>
                  <a:gd name="T6" fmla="*/ 48 w 851"/>
                  <a:gd name="T7" fmla="*/ 808 h 861"/>
                  <a:gd name="T8" fmla="*/ 177 w 851"/>
                  <a:gd name="T9" fmla="*/ 856 h 861"/>
                  <a:gd name="T10" fmla="*/ 182 w 851"/>
                  <a:gd name="T11" fmla="*/ 856 h 861"/>
                  <a:gd name="T12" fmla="*/ 851 w 851"/>
                  <a:gd name="T13" fmla="*/ 708 h 861"/>
                  <a:gd name="T14" fmla="*/ 146 w 851"/>
                  <a:gd name="T15" fmla="*/ 0 h 861"/>
                  <a:gd name="T16" fmla="*/ 146 w 851"/>
                  <a:gd name="T17" fmla="*/ 0 h 861"/>
                  <a:gd name="T18" fmla="*/ 146 w 851"/>
                  <a:gd name="T19" fmla="*/ 0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1" h="861">
                    <a:moveTo>
                      <a:pt x="146" y="0"/>
                    </a:moveTo>
                    <a:cubicBezTo>
                      <a:pt x="110" y="53"/>
                      <a:pt x="63" y="282"/>
                      <a:pt x="0" y="672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25"/>
                      <a:pt x="17" y="772"/>
                      <a:pt x="48" y="808"/>
                    </a:cubicBezTo>
                    <a:cubicBezTo>
                      <a:pt x="77" y="844"/>
                      <a:pt x="132" y="861"/>
                      <a:pt x="177" y="856"/>
                    </a:cubicBezTo>
                    <a:cubicBezTo>
                      <a:pt x="182" y="856"/>
                      <a:pt x="182" y="856"/>
                      <a:pt x="182" y="856"/>
                    </a:cubicBezTo>
                    <a:cubicBezTo>
                      <a:pt x="557" y="796"/>
                      <a:pt x="782" y="749"/>
                      <a:pt x="851" y="708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16"/>
              <p:cNvSpPr/>
              <p:nvPr/>
            </p:nvSpPr>
            <p:spPr bwMode="auto">
              <a:xfrm>
                <a:off x="4952" y="916"/>
                <a:ext cx="816" cy="805"/>
              </a:xfrm>
              <a:custGeom>
                <a:avLst/>
                <a:gdLst>
                  <a:gd name="T0" fmla="*/ 803 w 816"/>
                  <a:gd name="T1" fmla="*/ 255 h 805"/>
                  <a:gd name="T2" fmla="*/ 549 w 816"/>
                  <a:gd name="T3" fmla="*/ 0 h 805"/>
                  <a:gd name="T4" fmla="*/ 421 w 816"/>
                  <a:gd name="T5" fmla="*/ 128 h 805"/>
                  <a:gd name="T6" fmla="*/ 421 w 816"/>
                  <a:gd name="T7" fmla="*/ 128 h 805"/>
                  <a:gd name="T8" fmla="*/ 166 w 816"/>
                  <a:gd name="T9" fmla="*/ 383 h 805"/>
                  <a:gd name="T10" fmla="*/ 166 w 816"/>
                  <a:gd name="T11" fmla="*/ 383 h 805"/>
                  <a:gd name="T12" fmla="*/ 0 w 816"/>
                  <a:gd name="T13" fmla="*/ 550 h 805"/>
                  <a:gd name="T14" fmla="*/ 255 w 816"/>
                  <a:gd name="T15" fmla="*/ 805 h 805"/>
                  <a:gd name="T16" fmla="*/ 317 w 816"/>
                  <a:gd name="T17" fmla="*/ 742 h 805"/>
                  <a:gd name="T18" fmla="*/ 317 w 816"/>
                  <a:gd name="T19" fmla="*/ 742 h 805"/>
                  <a:gd name="T20" fmla="*/ 687 w 816"/>
                  <a:gd name="T21" fmla="*/ 372 h 805"/>
                  <a:gd name="T22" fmla="*/ 816 w 816"/>
                  <a:gd name="T23" fmla="*/ 244 h 805"/>
                  <a:gd name="T24" fmla="*/ 803 w 816"/>
                  <a:gd name="T25" fmla="*/ 255 h 805"/>
                  <a:gd name="T26" fmla="*/ 803 w 816"/>
                  <a:gd name="T27" fmla="*/ 255 h 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6" h="805">
                    <a:moveTo>
                      <a:pt x="803" y="255"/>
                    </a:moveTo>
                    <a:lnTo>
                      <a:pt x="549" y="0"/>
                    </a:lnTo>
                    <a:lnTo>
                      <a:pt x="421" y="128"/>
                    </a:lnTo>
                    <a:lnTo>
                      <a:pt x="421" y="128"/>
                    </a:lnTo>
                    <a:lnTo>
                      <a:pt x="166" y="383"/>
                    </a:lnTo>
                    <a:lnTo>
                      <a:pt x="166" y="383"/>
                    </a:lnTo>
                    <a:lnTo>
                      <a:pt x="0" y="550"/>
                    </a:lnTo>
                    <a:lnTo>
                      <a:pt x="255" y="805"/>
                    </a:lnTo>
                    <a:lnTo>
                      <a:pt x="317" y="742"/>
                    </a:lnTo>
                    <a:lnTo>
                      <a:pt x="317" y="742"/>
                    </a:lnTo>
                    <a:lnTo>
                      <a:pt x="687" y="372"/>
                    </a:lnTo>
                    <a:lnTo>
                      <a:pt x="816" y="244"/>
                    </a:lnTo>
                    <a:lnTo>
                      <a:pt x="803" y="255"/>
                    </a:lnTo>
                    <a:lnTo>
                      <a:pt x="803" y="2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7"/>
              <p:cNvSpPr/>
              <p:nvPr/>
            </p:nvSpPr>
            <p:spPr bwMode="auto">
              <a:xfrm>
                <a:off x="4850" y="777"/>
                <a:ext cx="493" cy="492"/>
              </a:xfrm>
              <a:custGeom>
                <a:avLst/>
                <a:gdLst>
                  <a:gd name="T0" fmla="*/ 810 w 1379"/>
                  <a:gd name="T1" fmla="*/ 96 h 1375"/>
                  <a:gd name="T2" fmla="*/ 473 w 1379"/>
                  <a:gd name="T3" fmla="*/ 96 h 1375"/>
                  <a:gd name="T4" fmla="*/ 96 w 1379"/>
                  <a:gd name="T5" fmla="*/ 476 h 1375"/>
                  <a:gd name="T6" fmla="*/ 100 w 1379"/>
                  <a:gd name="T7" fmla="*/ 808 h 1375"/>
                  <a:gd name="T8" fmla="*/ 225 w 1379"/>
                  <a:gd name="T9" fmla="*/ 932 h 1375"/>
                  <a:gd name="T10" fmla="*/ 607 w 1379"/>
                  <a:gd name="T11" fmla="*/ 550 h 1375"/>
                  <a:gd name="T12" fmla="*/ 693 w 1379"/>
                  <a:gd name="T13" fmla="*/ 550 h 1375"/>
                  <a:gd name="T14" fmla="*/ 693 w 1379"/>
                  <a:gd name="T15" fmla="*/ 636 h 1375"/>
                  <a:gd name="T16" fmla="*/ 311 w 1379"/>
                  <a:gd name="T17" fmla="*/ 1018 h 1375"/>
                  <a:gd name="T18" fmla="*/ 456 w 1379"/>
                  <a:gd name="T19" fmla="*/ 1164 h 1375"/>
                  <a:gd name="T20" fmla="*/ 839 w 1379"/>
                  <a:gd name="T21" fmla="*/ 782 h 1375"/>
                  <a:gd name="T22" fmla="*/ 925 w 1379"/>
                  <a:gd name="T23" fmla="*/ 782 h 1375"/>
                  <a:gd name="T24" fmla="*/ 925 w 1379"/>
                  <a:gd name="T25" fmla="*/ 868 h 1375"/>
                  <a:gd name="T26" fmla="*/ 543 w 1379"/>
                  <a:gd name="T27" fmla="*/ 1250 h 1375"/>
                  <a:gd name="T28" fmla="*/ 667 w 1379"/>
                  <a:gd name="T29" fmla="*/ 1375 h 1375"/>
                  <a:gd name="T30" fmla="*/ 1379 w 1379"/>
                  <a:gd name="T31" fmla="*/ 662 h 1375"/>
                  <a:gd name="T32" fmla="*/ 810 w 1379"/>
                  <a:gd name="T33" fmla="*/ 96 h 1375"/>
                  <a:gd name="T34" fmla="*/ 810 w 1379"/>
                  <a:gd name="T35" fmla="*/ 96 h 1375"/>
                  <a:gd name="T36" fmla="*/ 810 w 1379"/>
                  <a:gd name="T37" fmla="*/ 96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9" h="1375">
                    <a:moveTo>
                      <a:pt x="810" y="96"/>
                    </a:moveTo>
                    <a:cubicBezTo>
                      <a:pt x="715" y="0"/>
                      <a:pt x="569" y="0"/>
                      <a:pt x="473" y="96"/>
                    </a:cubicBezTo>
                    <a:cubicBezTo>
                      <a:pt x="96" y="476"/>
                      <a:pt x="96" y="476"/>
                      <a:pt x="96" y="476"/>
                    </a:cubicBezTo>
                    <a:cubicBezTo>
                      <a:pt x="0" y="571"/>
                      <a:pt x="7" y="712"/>
                      <a:pt x="100" y="808"/>
                    </a:cubicBezTo>
                    <a:cubicBezTo>
                      <a:pt x="225" y="932"/>
                      <a:pt x="225" y="932"/>
                      <a:pt x="225" y="932"/>
                    </a:cubicBezTo>
                    <a:cubicBezTo>
                      <a:pt x="607" y="550"/>
                      <a:pt x="607" y="550"/>
                      <a:pt x="607" y="550"/>
                    </a:cubicBezTo>
                    <a:cubicBezTo>
                      <a:pt x="631" y="526"/>
                      <a:pt x="669" y="526"/>
                      <a:pt x="693" y="550"/>
                    </a:cubicBezTo>
                    <a:cubicBezTo>
                      <a:pt x="717" y="574"/>
                      <a:pt x="717" y="612"/>
                      <a:pt x="693" y="636"/>
                    </a:cubicBezTo>
                    <a:cubicBezTo>
                      <a:pt x="311" y="1018"/>
                      <a:pt x="311" y="1018"/>
                      <a:pt x="311" y="1018"/>
                    </a:cubicBezTo>
                    <a:cubicBezTo>
                      <a:pt x="456" y="1164"/>
                      <a:pt x="456" y="1164"/>
                      <a:pt x="456" y="1164"/>
                    </a:cubicBezTo>
                    <a:cubicBezTo>
                      <a:pt x="839" y="782"/>
                      <a:pt x="839" y="782"/>
                      <a:pt x="839" y="782"/>
                    </a:cubicBezTo>
                    <a:cubicBezTo>
                      <a:pt x="863" y="758"/>
                      <a:pt x="901" y="758"/>
                      <a:pt x="925" y="782"/>
                    </a:cubicBezTo>
                    <a:cubicBezTo>
                      <a:pt x="949" y="806"/>
                      <a:pt x="949" y="844"/>
                      <a:pt x="925" y="868"/>
                    </a:cubicBezTo>
                    <a:cubicBezTo>
                      <a:pt x="543" y="1250"/>
                      <a:pt x="543" y="1250"/>
                      <a:pt x="543" y="1250"/>
                    </a:cubicBezTo>
                    <a:cubicBezTo>
                      <a:pt x="667" y="1375"/>
                      <a:pt x="667" y="1375"/>
                      <a:pt x="667" y="1375"/>
                    </a:cubicBezTo>
                    <a:cubicBezTo>
                      <a:pt x="1379" y="662"/>
                      <a:pt x="1379" y="662"/>
                      <a:pt x="1379" y="662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8"/>
              <p:cNvSpPr/>
              <p:nvPr/>
            </p:nvSpPr>
            <p:spPr bwMode="auto">
              <a:xfrm>
                <a:off x="5405" y="1331"/>
                <a:ext cx="490" cy="492"/>
              </a:xfrm>
              <a:custGeom>
                <a:avLst/>
                <a:gdLst>
                  <a:gd name="T0" fmla="*/ 1277 w 1370"/>
                  <a:gd name="T1" fmla="*/ 564 h 1374"/>
                  <a:gd name="T2" fmla="*/ 713 w 1370"/>
                  <a:gd name="T3" fmla="*/ 0 h 1374"/>
                  <a:gd name="T4" fmla="*/ 0 w 1370"/>
                  <a:gd name="T5" fmla="*/ 712 h 1374"/>
                  <a:gd name="T6" fmla="*/ 48 w 1370"/>
                  <a:gd name="T7" fmla="*/ 760 h 1374"/>
                  <a:gd name="T8" fmla="*/ 431 w 1370"/>
                  <a:gd name="T9" fmla="*/ 377 h 1374"/>
                  <a:gd name="T10" fmla="*/ 517 w 1370"/>
                  <a:gd name="T11" fmla="*/ 377 h 1374"/>
                  <a:gd name="T12" fmla="*/ 517 w 1370"/>
                  <a:gd name="T13" fmla="*/ 464 h 1374"/>
                  <a:gd name="T14" fmla="*/ 134 w 1370"/>
                  <a:gd name="T15" fmla="*/ 846 h 1374"/>
                  <a:gd name="T16" fmla="*/ 316 w 1370"/>
                  <a:gd name="T17" fmla="*/ 1028 h 1374"/>
                  <a:gd name="T18" fmla="*/ 698 w 1370"/>
                  <a:gd name="T19" fmla="*/ 645 h 1374"/>
                  <a:gd name="T20" fmla="*/ 784 w 1370"/>
                  <a:gd name="T21" fmla="*/ 645 h 1374"/>
                  <a:gd name="T22" fmla="*/ 784 w 1370"/>
                  <a:gd name="T23" fmla="*/ 731 h 1374"/>
                  <a:gd name="T24" fmla="*/ 402 w 1370"/>
                  <a:gd name="T25" fmla="*/ 1114 h 1374"/>
                  <a:gd name="T26" fmla="*/ 567 w 1370"/>
                  <a:gd name="T27" fmla="*/ 1279 h 1374"/>
                  <a:gd name="T28" fmla="*/ 902 w 1370"/>
                  <a:gd name="T29" fmla="*/ 1281 h 1374"/>
                  <a:gd name="T30" fmla="*/ 1279 w 1370"/>
                  <a:gd name="T31" fmla="*/ 901 h 1374"/>
                  <a:gd name="T32" fmla="*/ 1277 w 1370"/>
                  <a:gd name="T33" fmla="*/ 564 h 1374"/>
                  <a:gd name="T34" fmla="*/ 1277 w 1370"/>
                  <a:gd name="T35" fmla="*/ 564 h 1374"/>
                  <a:gd name="T36" fmla="*/ 1277 w 1370"/>
                  <a:gd name="T37" fmla="*/ 564 h 1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0" h="1374">
                    <a:moveTo>
                      <a:pt x="1277" y="564"/>
                    </a:moveTo>
                    <a:cubicBezTo>
                      <a:pt x="713" y="0"/>
                      <a:pt x="713" y="0"/>
                      <a:pt x="713" y="0"/>
                    </a:cubicBezTo>
                    <a:cubicBezTo>
                      <a:pt x="0" y="712"/>
                      <a:pt x="0" y="712"/>
                      <a:pt x="0" y="712"/>
                    </a:cubicBezTo>
                    <a:cubicBezTo>
                      <a:pt x="48" y="760"/>
                      <a:pt x="48" y="760"/>
                      <a:pt x="48" y="760"/>
                    </a:cubicBezTo>
                    <a:cubicBezTo>
                      <a:pt x="431" y="377"/>
                      <a:pt x="431" y="377"/>
                      <a:pt x="431" y="377"/>
                    </a:cubicBezTo>
                    <a:cubicBezTo>
                      <a:pt x="455" y="354"/>
                      <a:pt x="493" y="354"/>
                      <a:pt x="517" y="377"/>
                    </a:cubicBezTo>
                    <a:cubicBezTo>
                      <a:pt x="541" y="401"/>
                      <a:pt x="541" y="440"/>
                      <a:pt x="517" y="464"/>
                    </a:cubicBezTo>
                    <a:cubicBezTo>
                      <a:pt x="134" y="846"/>
                      <a:pt x="134" y="846"/>
                      <a:pt x="134" y="846"/>
                    </a:cubicBezTo>
                    <a:cubicBezTo>
                      <a:pt x="316" y="1028"/>
                      <a:pt x="316" y="1028"/>
                      <a:pt x="316" y="1028"/>
                    </a:cubicBezTo>
                    <a:cubicBezTo>
                      <a:pt x="698" y="645"/>
                      <a:pt x="698" y="645"/>
                      <a:pt x="698" y="645"/>
                    </a:cubicBezTo>
                    <a:cubicBezTo>
                      <a:pt x="722" y="621"/>
                      <a:pt x="760" y="621"/>
                      <a:pt x="784" y="645"/>
                    </a:cubicBezTo>
                    <a:cubicBezTo>
                      <a:pt x="808" y="669"/>
                      <a:pt x="808" y="707"/>
                      <a:pt x="784" y="731"/>
                    </a:cubicBezTo>
                    <a:cubicBezTo>
                      <a:pt x="402" y="1114"/>
                      <a:pt x="402" y="1114"/>
                      <a:pt x="402" y="1114"/>
                    </a:cubicBezTo>
                    <a:cubicBezTo>
                      <a:pt x="567" y="1279"/>
                      <a:pt x="567" y="1279"/>
                      <a:pt x="567" y="1279"/>
                    </a:cubicBezTo>
                    <a:cubicBezTo>
                      <a:pt x="662" y="1374"/>
                      <a:pt x="808" y="1374"/>
                      <a:pt x="902" y="1281"/>
                    </a:cubicBezTo>
                    <a:cubicBezTo>
                      <a:pt x="1279" y="901"/>
                      <a:pt x="1279" y="901"/>
                      <a:pt x="1279" y="901"/>
                    </a:cubicBezTo>
                    <a:cubicBezTo>
                      <a:pt x="1365" y="810"/>
                      <a:pt x="1370" y="652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椭圆 17"/>
            <p:cNvSpPr/>
            <p:nvPr/>
          </p:nvSpPr>
          <p:spPr>
            <a:xfrm>
              <a:off x="721513" y="378475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85040" y="389778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承接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PPT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定制和各类广告平面设计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585601" y="5184189"/>
            <a:ext cx="4875774" cy="636304"/>
            <a:chOff x="721513" y="5482071"/>
            <a:chExt cx="4875774" cy="636304"/>
          </a:xfrm>
        </p:grpSpPr>
        <p:sp>
          <p:nvSpPr>
            <p:cNvPr id="26" name="椭圆 25"/>
            <p:cNvSpPr/>
            <p:nvPr/>
          </p:nvSpPr>
          <p:spPr>
            <a:xfrm>
              <a:off x="721513" y="548207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85041" y="559510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更多精美作品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请搜索或点击“飞印象”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864164" y="5624722"/>
              <a:ext cx="351003" cy="351003"/>
            </a:xfrm>
            <a:custGeom>
              <a:avLst/>
              <a:gdLst>
                <a:gd name="T0" fmla="*/ 26 w 900"/>
                <a:gd name="T1" fmla="*/ 900 h 900"/>
                <a:gd name="T2" fmla="*/ 866 w 900"/>
                <a:gd name="T3" fmla="*/ 900 h 900"/>
                <a:gd name="T4" fmla="*/ 884 w 900"/>
                <a:gd name="T5" fmla="*/ 856 h 900"/>
                <a:gd name="T6" fmla="*/ 44 w 900"/>
                <a:gd name="T7" fmla="*/ 16 h 900"/>
                <a:gd name="T8" fmla="*/ 0 w 900"/>
                <a:gd name="T9" fmla="*/ 34 h 900"/>
                <a:gd name="T10" fmla="*/ 0 w 900"/>
                <a:gd name="T11" fmla="*/ 259 h 900"/>
                <a:gd name="T12" fmla="*/ 67 w 900"/>
                <a:gd name="T13" fmla="*/ 259 h 900"/>
                <a:gd name="T14" fmla="*/ 98 w 900"/>
                <a:gd name="T15" fmla="*/ 290 h 900"/>
                <a:gd name="T16" fmla="*/ 67 w 900"/>
                <a:gd name="T17" fmla="*/ 320 h 900"/>
                <a:gd name="T18" fmla="*/ 0 w 900"/>
                <a:gd name="T19" fmla="*/ 320 h 900"/>
                <a:gd name="T20" fmla="*/ 0 w 900"/>
                <a:gd name="T21" fmla="*/ 418 h 900"/>
                <a:gd name="T22" fmla="*/ 67 w 900"/>
                <a:gd name="T23" fmla="*/ 418 h 900"/>
                <a:gd name="T24" fmla="*/ 98 w 900"/>
                <a:gd name="T25" fmla="*/ 449 h 900"/>
                <a:gd name="T26" fmla="*/ 67 w 900"/>
                <a:gd name="T27" fmla="*/ 480 h 900"/>
                <a:gd name="T28" fmla="*/ 0 w 900"/>
                <a:gd name="T29" fmla="*/ 480 h 900"/>
                <a:gd name="T30" fmla="*/ 0 w 900"/>
                <a:gd name="T31" fmla="*/ 578 h 900"/>
                <a:gd name="T32" fmla="*/ 67 w 900"/>
                <a:gd name="T33" fmla="*/ 578 h 900"/>
                <a:gd name="T34" fmla="*/ 98 w 900"/>
                <a:gd name="T35" fmla="*/ 608 h 900"/>
                <a:gd name="T36" fmla="*/ 67 w 900"/>
                <a:gd name="T37" fmla="*/ 639 h 900"/>
                <a:gd name="T38" fmla="*/ 0 w 900"/>
                <a:gd name="T39" fmla="*/ 639 h 900"/>
                <a:gd name="T40" fmla="*/ 0 w 900"/>
                <a:gd name="T41" fmla="*/ 737 h 900"/>
                <a:gd name="T42" fmla="*/ 67 w 900"/>
                <a:gd name="T43" fmla="*/ 737 h 900"/>
                <a:gd name="T44" fmla="*/ 98 w 900"/>
                <a:gd name="T45" fmla="*/ 768 h 900"/>
                <a:gd name="T46" fmla="*/ 67 w 900"/>
                <a:gd name="T47" fmla="*/ 799 h 900"/>
                <a:gd name="T48" fmla="*/ 0 w 900"/>
                <a:gd name="T49" fmla="*/ 799 h 900"/>
                <a:gd name="T50" fmla="*/ 0 w 900"/>
                <a:gd name="T51" fmla="*/ 874 h 900"/>
                <a:gd name="T52" fmla="*/ 26 w 900"/>
                <a:gd name="T53" fmla="*/ 900 h 900"/>
                <a:gd name="T54" fmla="*/ 185 w 900"/>
                <a:gd name="T55" fmla="*/ 418 h 900"/>
                <a:gd name="T56" fmla="*/ 482 w 900"/>
                <a:gd name="T57" fmla="*/ 715 h 900"/>
                <a:gd name="T58" fmla="*/ 185 w 900"/>
                <a:gd name="T59" fmla="*/ 715 h 900"/>
                <a:gd name="T60" fmla="*/ 185 w 900"/>
                <a:gd name="T61" fmla="*/ 418 h 900"/>
                <a:gd name="T62" fmla="*/ 185 w 900"/>
                <a:gd name="T63" fmla="*/ 418 h 900"/>
                <a:gd name="T64" fmla="*/ 185 w 900"/>
                <a:gd name="T65" fmla="*/ 418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0" h="900">
                  <a:moveTo>
                    <a:pt x="26" y="900"/>
                  </a:moveTo>
                  <a:cubicBezTo>
                    <a:pt x="866" y="900"/>
                    <a:pt x="866" y="900"/>
                    <a:pt x="866" y="900"/>
                  </a:cubicBezTo>
                  <a:cubicBezTo>
                    <a:pt x="889" y="900"/>
                    <a:pt x="900" y="872"/>
                    <a:pt x="884" y="85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28" y="0"/>
                    <a:pt x="0" y="12"/>
                    <a:pt x="0" y="34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84" y="259"/>
                    <a:pt x="98" y="273"/>
                    <a:pt x="98" y="290"/>
                  </a:cubicBezTo>
                  <a:cubicBezTo>
                    <a:pt x="98" y="307"/>
                    <a:pt x="84" y="320"/>
                    <a:pt x="67" y="32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418"/>
                    <a:pt x="0" y="418"/>
                    <a:pt x="0" y="418"/>
                  </a:cubicBezTo>
                  <a:cubicBezTo>
                    <a:pt x="67" y="418"/>
                    <a:pt x="67" y="418"/>
                    <a:pt x="67" y="418"/>
                  </a:cubicBezTo>
                  <a:cubicBezTo>
                    <a:pt x="84" y="418"/>
                    <a:pt x="98" y="432"/>
                    <a:pt x="98" y="449"/>
                  </a:cubicBezTo>
                  <a:cubicBezTo>
                    <a:pt x="98" y="466"/>
                    <a:pt x="84" y="480"/>
                    <a:pt x="6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67" y="578"/>
                    <a:pt x="67" y="578"/>
                    <a:pt x="67" y="578"/>
                  </a:cubicBezTo>
                  <a:cubicBezTo>
                    <a:pt x="84" y="578"/>
                    <a:pt x="98" y="591"/>
                    <a:pt x="98" y="608"/>
                  </a:cubicBezTo>
                  <a:cubicBezTo>
                    <a:pt x="98" y="625"/>
                    <a:pt x="84" y="639"/>
                    <a:pt x="67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67" y="737"/>
                    <a:pt x="67" y="737"/>
                    <a:pt x="67" y="737"/>
                  </a:cubicBezTo>
                  <a:cubicBezTo>
                    <a:pt x="84" y="737"/>
                    <a:pt x="98" y="751"/>
                    <a:pt x="98" y="768"/>
                  </a:cubicBezTo>
                  <a:cubicBezTo>
                    <a:pt x="98" y="785"/>
                    <a:pt x="84" y="799"/>
                    <a:pt x="67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0" y="874"/>
                    <a:pt x="0" y="874"/>
                    <a:pt x="0" y="874"/>
                  </a:cubicBezTo>
                  <a:cubicBezTo>
                    <a:pt x="0" y="889"/>
                    <a:pt x="12" y="900"/>
                    <a:pt x="26" y="900"/>
                  </a:cubicBezTo>
                  <a:close/>
                  <a:moveTo>
                    <a:pt x="185" y="418"/>
                  </a:moveTo>
                  <a:cubicBezTo>
                    <a:pt x="482" y="715"/>
                    <a:pt x="482" y="715"/>
                    <a:pt x="482" y="715"/>
                  </a:cubicBezTo>
                  <a:cubicBezTo>
                    <a:pt x="185" y="715"/>
                    <a:pt x="185" y="715"/>
                    <a:pt x="185" y="715"/>
                  </a:cubicBezTo>
                  <a:lnTo>
                    <a:pt x="185" y="418"/>
                  </a:lnTo>
                  <a:close/>
                  <a:moveTo>
                    <a:pt x="185" y="418"/>
                  </a:moveTo>
                  <a:cubicBezTo>
                    <a:pt x="185" y="418"/>
                    <a:pt x="185" y="418"/>
                    <a:pt x="185" y="4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>
            <a:off x="6585601" y="1014706"/>
            <a:ext cx="4875773" cy="636304"/>
            <a:chOff x="721513" y="2863688"/>
            <a:chExt cx="4875773" cy="636304"/>
          </a:xfrm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860503" y="2975666"/>
              <a:ext cx="358325" cy="412348"/>
            </a:xfrm>
            <a:custGeom>
              <a:avLst/>
              <a:gdLst>
                <a:gd name="T0" fmla="*/ 403 w 403"/>
                <a:gd name="T1" fmla="*/ 317 h 464"/>
                <a:gd name="T2" fmla="*/ 403 w 403"/>
                <a:gd name="T3" fmla="*/ 330 h 464"/>
                <a:gd name="T4" fmla="*/ 403 w 403"/>
                <a:gd name="T5" fmla="*/ 333 h 464"/>
                <a:gd name="T6" fmla="*/ 398 w 403"/>
                <a:gd name="T7" fmla="*/ 354 h 464"/>
                <a:gd name="T8" fmla="*/ 388 w 403"/>
                <a:gd name="T9" fmla="*/ 358 h 464"/>
                <a:gd name="T10" fmla="*/ 377 w 403"/>
                <a:gd name="T11" fmla="*/ 352 h 464"/>
                <a:gd name="T12" fmla="*/ 354 w 403"/>
                <a:gd name="T13" fmla="*/ 328 h 464"/>
                <a:gd name="T14" fmla="*/ 352 w 403"/>
                <a:gd name="T15" fmla="*/ 326 h 464"/>
                <a:gd name="T16" fmla="*/ 320 w 403"/>
                <a:gd name="T17" fmla="*/ 387 h 464"/>
                <a:gd name="T18" fmla="*/ 322 w 403"/>
                <a:gd name="T19" fmla="*/ 387 h 464"/>
                <a:gd name="T20" fmla="*/ 347 w 403"/>
                <a:gd name="T21" fmla="*/ 399 h 464"/>
                <a:gd name="T22" fmla="*/ 364 w 403"/>
                <a:gd name="T23" fmla="*/ 416 h 464"/>
                <a:gd name="T24" fmla="*/ 367 w 403"/>
                <a:gd name="T25" fmla="*/ 431 h 464"/>
                <a:gd name="T26" fmla="*/ 355 w 403"/>
                <a:gd name="T27" fmla="*/ 448 h 464"/>
                <a:gd name="T28" fmla="*/ 333 w 403"/>
                <a:gd name="T29" fmla="*/ 458 h 464"/>
                <a:gd name="T30" fmla="*/ 255 w 403"/>
                <a:gd name="T31" fmla="*/ 454 h 464"/>
                <a:gd name="T32" fmla="*/ 218 w 403"/>
                <a:gd name="T33" fmla="*/ 431 h 464"/>
                <a:gd name="T34" fmla="*/ 216 w 403"/>
                <a:gd name="T35" fmla="*/ 431 h 464"/>
                <a:gd name="T36" fmla="*/ 197 w 403"/>
                <a:gd name="T37" fmla="*/ 431 h 464"/>
                <a:gd name="T38" fmla="*/ 194 w 403"/>
                <a:gd name="T39" fmla="*/ 432 h 464"/>
                <a:gd name="T40" fmla="*/ 182 w 403"/>
                <a:gd name="T41" fmla="*/ 443 h 464"/>
                <a:gd name="T42" fmla="*/ 130 w 403"/>
                <a:gd name="T43" fmla="*/ 461 h 464"/>
                <a:gd name="T44" fmla="*/ 116 w 403"/>
                <a:gd name="T45" fmla="*/ 462 h 464"/>
                <a:gd name="T46" fmla="*/ 101 w 403"/>
                <a:gd name="T47" fmla="*/ 462 h 464"/>
                <a:gd name="T48" fmla="*/ 98 w 403"/>
                <a:gd name="T49" fmla="*/ 462 h 464"/>
                <a:gd name="T50" fmla="*/ 65 w 403"/>
                <a:gd name="T51" fmla="*/ 455 h 464"/>
                <a:gd name="T52" fmla="*/ 44 w 403"/>
                <a:gd name="T53" fmla="*/ 441 h 464"/>
                <a:gd name="T54" fmla="*/ 42 w 403"/>
                <a:gd name="T55" fmla="*/ 416 h 464"/>
                <a:gd name="T56" fmla="*/ 52 w 403"/>
                <a:gd name="T57" fmla="*/ 405 h 464"/>
                <a:gd name="T58" fmla="*/ 77 w 403"/>
                <a:gd name="T59" fmla="*/ 391 h 464"/>
                <a:gd name="T60" fmla="*/ 87 w 403"/>
                <a:gd name="T61" fmla="*/ 387 h 464"/>
                <a:gd name="T62" fmla="*/ 54 w 403"/>
                <a:gd name="T63" fmla="*/ 323 h 464"/>
                <a:gd name="T64" fmla="*/ 52 w 403"/>
                <a:gd name="T65" fmla="*/ 325 h 464"/>
                <a:gd name="T66" fmla="*/ 31 w 403"/>
                <a:gd name="T67" fmla="*/ 344 h 464"/>
                <a:gd name="T68" fmla="*/ 17 w 403"/>
                <a:gd name="T69" fmla="*/ 351 h 464"/>
                <a:gd name="T70" fmla="*/ 7 w 403"/>
                <a:gd name="T71" fmla="*/ 348 h 464"/>
                <a:gd name="T72" fmla="*/ 2 w 403"/>
                <a:gd name="T73" fmla="*/ 337 h 464"/>
                <a:gd name="T74" fmla="*/ 0 w 403"/>
                <a:gd name="T75" fmla="*/ 325 h 464"/>
                <a:gd name="T76" fmla="*/ 0 w 403"/>
                <a:gd name="T77" fmla="*/ 314 h 464"/>
                <a:gd name="T78" fmla="*/ 0 w 403"/>
                <a:gd name="T79" fmla="*/ 312 h 464"/>
                <a:gd name="T80" fmla="*/ 11 w 403"/>
                <a:gd name="T81" fmla="*/ 270 h 464"/>
                <a:gd name="T82" fmla="*/ 42 w 403"/>
                <a:gd name="T83" fmla="*/ 223 h 464"/>
                <a:gd name="T84" fmla="*/ 43 w 403"/>
                <a:gd name="T85" fmla="*/ 220 h 464"/>
                <a:gd name="T86" fmla="*/ 39 w 403"/>
                <a:gd name="T87" fmla="*/ 194 h 464"/>
                <a:gd name="T88" fmla="*/ 51 w 403"/>
                <a:gd name="T89" fmla="*/ 172 h 464"/>
                <a:gd name="T90" fmla="*/ 52 w 403"/>
                <a:gd name="T91" fmla="*/ 169 h 464"/>
                <a:gd name="T92" fmla="*/ 54 w 403"/>
                <a:gd name="T93" fmla="*/ 114 h 464"/>
                <a:gd name="T94" fmla="*/ 185 w 403"/>
                <a:gd name="T95" fmla="*/ 2 h 464"/>
                <a:gd name="T96" fmla="*/ 198 w 403"/>
                <a:gd name="T97" fmla="*/ 0 h 464"/>
                <a:gd name="T98" fmla="*/ 213 w 403"/>
                <a:gd name="T99" fmla="*/ 0 h 464"/>
                <a:gd name="T100" fmla="*/ 215 w 403"/>
                <a:gd name="T101" fmla="*/ 1 h 464"/>
                <a:gd name="T102" fmla="*/ 242 w 403"/>
                <a:gd name="T103" fmla="*/ 5 h 464"/>
                <a:gd name="T104" fmla="*/ 342 w 403"/>
                <a:gd name="T105" fmla="*/ 77 h 464"/>
                <a:gd name="T106" fmla="*/ 361 w 403"/>
                <a:gd name="T107" fmla="*/ 154 h 464"/>
                <a:gd name="T108" fmla="*/ 360 w 403"/>
                <a:gd name="T109" fmla="*/ 168 h 464"/>
                <a:gd name="T110" fmla="*/ 376 w 403"/>
                <a:gd name="T111" fmla="*/ 181 h 464"/>
                <a:gd name="T112" fmla="*/ 369 w 403"/>
                <a:gd name="T113" fmla="*/ 230 h 464"/>
                <a:gd name="T114" fmla="*/ 370 w 403"/>
                <a:gd name="T115" fmla="*/ 231 h 464"/>
                <a:gd name="T116" fmla="*/ 383 w 403"/>
                <a:gd name="T117" fmla="*/ 251 h 464"/>
                <a:gd name="T118" fmla="*/ 402 w 403"/>
                <a:gd name="T119" fmla="*/ 306 h 464"/>
                <a:gd name="T120" fmla="*/ 403 w 403"/>
                <a:gd name="T121" fmla="*/ 317 h 464"/>
                <a:gd name="T122" fmla="*/ 403 w 403"/>
                <a:gd name="T123" fmla="*/ 317 h 464"/>
                <a:gd name="T124" fmla="*/ 403 w 403"/>
                <a:gd name="T125" fmla="*/ 317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3" h="464">
                  <a:moveTo>
                    <a:pt x="403" y="317"/>
                  </a:moveTo>
                  <a:cubicBezTo>
                    <a:pt x="403" y="330"/>
                    <a:pt x="403" y="330"/>
                    <a:pt x="403" y="330"/>
                  </a:cubicBezTo>
                  <a:cubicBezTo>
                    <a:pt x="403" y="331"/>
                    <a:pt x="403" y="332"/>
                    <a:pt x="403" y="333"/>
                  </a:cubicBezTo>
                  <a:cubicBezTo>
                    <a:pt x="402" y="340"/>
                    <a:pt x="401" y="347"/>
                    <a:pt x="398" y="354"/>
                  </a:cubicBezTo>
                  <a:cubicBezTo>
                    <a:pt x="395" y="358"/>
                    <a:pt x="393" y="359"/>
                    <a:pt x="388" y="358"/>
                  </a:cubicBezTo>
                  <a:cubicBezTo>
                    <a:pt x="384" y="356"/>
                    <a:pt x="380" y="354"/>
                    <a:pt x="377" y="352"/>
                  </a:cubicBezTo>
                  <a:cubicBezTo>
                    <a:pt x="368" y="345"/>
                    <a:pt x="361" y="337"/>
                    <a:pt x="354" y="328"/>
                  </a:cubicBezTo>
                  <a:cubicBezTo>
                    <a:pt x="354" y="328"/>
                    <a:pt x="353" y="327"/>
                    <a:pt x="352" y="326"/>
                  </a:cubicBezTo>
                  <a:cubicBezTo>
                    <a:pt x="348" y="350"/>
                    <a:pt x="337" y="370"/>
                    <a:pt x="320" y="387"/>
                  </a:cubicBezTo>
                  <a:cubicBezTo>
                    <a:pt x="321" y="387"/>
                    <a:pt x="321" y="387"/>
                    <a:pt x="322" y="387"/>
                  </a:cubicBezTo>
                  <a:cubicBezTo>
                    <a:pt x="331" y="390"/>
                    <a:pt x="340" y="394"/>
                    <a:pt x="347" y="399"/>
                  </a:cubicBezTo>
                  <a:cubicBezTo>
                    <a:pt x="354" y="404"/>
                    <a:pt x="360" y="409"/>
                    <a:pt x="364" y="416"/>
                  </a:cubicBezTo>
                  <a:cubicBezTo>
                    <a:pt x="367" y="421"/>
                    <a:pt x="368" y="426"/>
                    <a:pt x="367" y="431"/>
                  </a:cubicBezTo>
                  <a:cubicBezTo>
                    <a:pt x="365" y="439"/>
                    <a:pt x="361" y="444"/>
                    <a:pt x="355" y="448"/>
                  </a:cubicBezTo>
                  <a:cubicBezTo>
                    <a:pt x="348" y="453"/>
                    <a:pt x="341" y="456"/>
                    <a:pt x="333" y="458"/>
                  </a:cubicBezTo>
                  <a:cubicBezTo>
                    <a:pt x="306" y="464"/>
                    <a:pt x="281" y="462"/>
                    <a:pt x="255" y="454"/>
                  </a:cubicBezTo>
                  <a:cubicBezTo>
                    <a:pt x="241" y="449"/>
                    <a:pt x="228" y="443"/>
                    <a:pt x="218" y="431"/>
                  </a:cubicBezTo>
                  <a:cubicBezTo>
                    <a:pt x="218" y="431"/>
                    <a:pt x="217" y="431"/>
                    <a:pt x="216" y="431"/>
                  </a:cubicBezTo>
                  <a:cubicBezTo>
                    <a:pt x="209" y="431"/>
                    <a:pt x="203" y="431"/>
                    <a:pt x="197" y="431"/>
                  </a:cubicBezTo>
                  <a:cubicBezTo>
                    <a:pt x="196" y="431"/>
                    <a:pt x="195" y="432"/>
                    <a:pt x="194" y="432"/>
                  </a:cubicBezTo>
                  <a:cubicBezTo>
                    <a:pt x="190" y="436"/>
                    <a:pt x="186" y="440"/>
                    <a:pt x="182" y="443"/>
                  </a:cubicBezTo>
                  <a:cubicBezTo>
                    <a:pt x="166" y="454"/>
                    <a:pt x="148" y="458"/>
                    <a:pt x="130" y="461"/>
                  </a:cubicBezTo>
                  <a:cubicBezTo>
                    <a:pt x="125" y="462"/>
                    <a:pt x="121" y="462"/>
                    <a:pt x="116" y="462"/>
                  </a:cubicBezTo>
                  <a:cubicBezTo>
                    <a:pt x="101" y="462"/>
                    <a:pt x="101" y="462"/>
                    <a:pt x="101" y="462"/>
                  </a:cubicBezTo>
                  <a:cubicBezTo>
                    <a:pt x="100" y="462"/>
                    <a:pt x="99" y="462"/>
                    <a:pt x="98" y="462"/>
                  </a:cubicBezTo>
                  <a:cubicBezTo>
                    <a:pt x="87" y="461"/>
                    <a:pt x="75" y="459"/>
                    <a:pt x="65" y="455"/>
                  </a:cubicBezTo>
                  <a:cubicBezTo>
                    <a:pt x="57" y="452"/>
                    <a:pt x="49" y="448"/>
                    <a:pt x="44" y="441"/>
                  </a:cubicBezTo>
                  <a:cubicBezTo>
                    <a:pt x="38" y="433"/>
                    <a:pt x="37" y="424"/>
                    <a:pt x="42" y="416"/>
                  </a:cubicBezTo>
                  <a:cubicBezTo>
                    <a:pt x="45" y="412"/>
                    <a:pt x="48" y="408"/>
                    <a:pt x="52" y="405"/>
                  </a:cubicBezTo>
                  <a:cubicBezTo>
                    <a:pt x="59" y="398"/>
                    <a:pt x="68" y="394"/>
                    <a:pt x="77" y="391"/>
                  </a:cubicBezTo>
                  <a:cubicBezTo>
                    <a:pt x="80" y="389"/>
                    <a:pt x="84" y="388"/>
                    <a:pt x="87" y="387"/>
                  </a:cubicBezTo>
                  <a:cubicBezTo>
                    <a:pt x="69" y="369"/>
                    <a:pt x="57" y="349"/>
                    <a:pt x="54" y="323"/>
                  </a:cubicBezTo>
                  <a:cubicBezTo>
                    <a:pt x="53" y="324"/>
                    <a:pt x="52" y="324"/>
                    <a:pt x="52" y="325"/>
                  </a:cubicBezTo>
                  <a:cubicBezTo>
                    <a:pt x="46" y="332"/>
                    <a:pt x="39" y="339"/>
                    <a:pt x="31" y="344"/>
                  </a:cubicBezTo>
                  <a:cubicBezTo>
                    <a:pt x="27" y="347"/>
                    <a:pt x="22" y="350"/>
                    <a:pt x="17" y="351"/>
                  </a:cubicBezTo>
                  <a:cubicBezTo>
                    <a:pt x="13" y="352"/>
                    <a:pt x="10" y="351"/>
                    <a:pt x="7" y="348"/>
                  </a:cubicBezTo>
                  <a:cubicBezTo>
                    <a:pt x="4" y="345"/>
                    <a:pt x="3" y="341"/>
                    <a:pt x="2" y="337"/>
                  </a:cubicBezTo>
                  <a:cubicBezTo>
                    <a:pt x="1" y="333"/>
                    <a:pt x="1" y="329"/>
                    <a:pt x="0" y="325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0" y="314"/>
                    <a:pt x="0" y="313"/>
                    <a:pt x="0" y="312"/>
                  </a:cubicBezTo>
                  <a:cubicBezTo>
                    <a:pt x="1" y="298"/>
                    <a:pt x="5" y="284"/>
                    <a:pt x="11" y="270"/>
                  </a:cubicBezTo>
                  <a:cubicBezTo>
                    <a:pt x="19" y="252"/>
                    <a:pt x="29" y="237"/>
                    <a:pt x="42" y="223"/>
                  </a:cubicBezTo>
                  <a:cubicBezTo>
                    <a:pt x="43" y="222"/>
                    <a:pt x="44" y="221"/>
                    <a:pt x="43" y="220"/>
                  </a:cubicBezTo>
                  <a:cubicBezTo>
                    <a:pt x="39" y="212"/>
                    <a:pt x="38" y="203"/>
                    <a:pt x="39" y="194"/>
                  </a:cubicBezTo>
                  <a:cubicBezTo>
                    <a:pt x="41" y="185"/>
                    <a:pt x="44" y="177"/>
                    <a:pt x="51" y="172"/>
                  </a:cubicBezTo>
                  <a:cubicBezTo>
                    <a:pt x="51" y="171"/>
                    <a:pt x="52" y="170"/>
                    <a:pt x="52" y="169"/>
                  </a:cubicBezTo>
                  <a:cubicBezTo>
                    <a:pt x="49" y="151"/>
                    <a:pt x="50" y="132"/>
                    <a:pt x="54" y="114"/>
                  </a:cubicBezTo>
                  <a:cubicBezTo>
                    <a:pt x="69" y="54"/>
                    <a:pt x="122" y="10"/>
                    <a:pt x="185" y="2"/>
                  </a:cubicBezTo>
                  <a:cubicBezTo>
                    <a:pt x="189" y="1"/>
                    <a:pt x="194" y="1"/>
                    <a:pt x="19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4" y="0"/>
                    <a:pt x="215" y="1"/>
                    <a:pt x="215" y="1"/>
                  </a:cubicBezTo>
                  <a:cubicBezTo>
                    <a:pt x="224" y="2"/>
                    <a:pt x="234" y="3"/>
                    <a:pt x="242" y="5"/>
                  </a:cubicBezTo>
                  <a:cubicBezTo>
                    <a:pt x="286" y="15"/>
                    <a:pt x="319" y="39"/>
                    <a:pt x="342" y="77"/>
                  </a:cubicBezTo>
                  <a:cubicBezTo>
                    <a:pt x="356" y="101"/>
                    <a:pt x="362" y="127"/>
                    <a:pt x="361" y="154"/>
                  </a:cubicBezTo>
                  <a:cubicBezTo>
                    <a:pt x="361" y="159"/>
                    <a:pt x="360" y="164"/>
                    <a:pt x="360" y="168"/>
                  </a:cubicBezTo>
                  <a:cubicBezTo>
                    <a:pt x="368" y="170"/>
                    <a:pt x="372" y="174"/>
                    <a:pt x="376" y="181"/>
                  </a:cubicBezTo>
                  <a:cubicBezTo>
                    <a:pt x="383" y="195"/>
                    <a:pt x="382" y="218"/>
                    <a:pt x="369" y="230"/>
                  </a:cubicBezTo>
                  <a:cubicBezTo>
                    <a:pt x="369" y="230"/>
                    <a:pt x="370" y="231"/>
                    <a:pt x="370" y="231"/>
                  </a:cubicBezTo>
                  <a:cubicBezTo>
                    <a:pt x="374" y="238"/>
                    <a:pt x="379" y="244"/>
                    <a:pt x="383" y="251"/>
                  </a:cubicBezTo>
                  <a:cubicBezTo>
                    <a:pt x="393" y="268"/>
                    <a:pt x="399" y="286"/>
                    <a:pt x="402" y="306"/>
                  </a:cubicBezTo>
                  <a:cubicBezTo>
                    <a:pt x="402" y="310"/>
                    <a:pt x="403" y="313"/>
                    <a:pt x="403" y="317"/>
                  </a:cubicBezTo>
                  <a:close/>
                  <a:moveTo>
                    <a:pt x="403" y="317"/>
                  </a:moveTo>
                  <a:cubicBezTo>
                    <a:pt x="403" y="317"/>
                    <a:pt x="403" y="317"/>
                    <a:pt x="403" y="31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21513" y="2863688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485040" y="2991211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售后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QQ】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1964271550</a:t>
              </a:r>
            </a:p>
          </p:txBody>
        </p:sp>
      </p:grpSp>
      <p:sp>
        <p:nvSpPr>
          <p:cNvPr id="33" name="文本框 32"/>
          <p:cNvSpPr txBox="1"/>
          <p:nvPr userDrawn="1"/>
        </p:nvSpPr>
        <p:spPr>
          <a:xfrm>
            <a:off x="884581" y="1014705"/>
            <a:ext cx="4696655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用心制作的原创模板，请您尊重设计师成果，请不要二次销售或免费共享。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如发现一律举报，情节严重者我们将保留法律追究的权利。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>
            <a:off x="884581" y="2326957"/>
            <a:ext cx="46966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original template made by heart, please respect the designer, please don't sell it two times or share it free of charge. If a report is found, we will retain the right to pursue the law if the circumstances are serious.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ED6B6-9380-4D9A-A37B-EBA6C5E5E72E}" type="datetimeFigureOut">
              <a:rPr lang="zh-CN" altLang="en-US" smtClean="0"/>
              <a:t>2020/12/16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tiaozistudy/p/log-likelihood_distance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hyperlink" Target="https://baike.baidu.com/item/%E5%B9%B3%E5%9D%87%E6%95%B0/1103122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aike.baidu.com/item/%E6%A0%87%E5%87%86%E5%B7%AE/1415772" TargetMode="External"/><Relationship Id="rId5" Type="http://schemas.openxmlformats.org/officeDocument/2006/relationships/hyperlink" Target="https://baike.baidu.com/item/%E9%87%8F%E7%BA%B2/100412" TargetMode="External"/><Relationship Id="rId4" Type="http://schemas.openxmlformats.org/officeDocument/2006/relationships/hyperlink" Target="https://baike.baidu.com/item/%E7%A6%BB%E6%95%A3%E7%A8%8B%E5%BA%A6/6775049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enku.baidu.com/view/32b7390cbe1e650e53ea9904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5" name="FLYING IMPRESSION FID FEIZHAO    qq:1964271550"/>
          <p:cNvGrpSpPr/>
          <p:nvPr/>
        </p:nvGrpSpPr>
        <p:grpSpPr>
          <a:xfrm>
            <a:off x="2704821" y="2600890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2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4475480" y="2600960"/>
            <a:ext cx="7098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数据挖掘聚类实验</a:t>
            </a:r>
          </a:p>
          <a:p>
            <a:pPr algn="r"/>
            <a:endParaRPr lang="zh-CN" altLang="en-US" sz="24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54033" y="1478604"/>
            <a:ext cx="3142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1. 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导入数据，处理为所需数据类型和属性名称。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7897236-B0B8-49D2-AB30-89E79B625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660" y="3351542"/>
            <a:ext cx="2438611" cy="9525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038639A-EEA3-4935-816B-83CB6DA0D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898" y="1640703"/>
            <a:ext cx="6751905" cy="43742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54033" y="1453633"/>
            <a:ext cx="3512068" cy="2617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</a:p>
          <a:p>
            <a:r>
              <a:rPr lang="en-US" altLang="zh-CN" sz="2000" dirty="0">
                <a:latin typeface="+mn-ea"/>
                <a:sym typeface="+mn-ea"/>
              </a:rPr>
              <a:t>2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. 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进行数据探索（是否有空白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/</a:t>
            </a:r>
            <a:r>
              <a:rPr lang="zh-CN" altLang="en-US" sz="2000" dirty="0">
                <a:latin typeface="+mn-ea"/>
                <a:sym typeface="+mn-ea"/>
              </a:rPr>
              <a:t>缺失等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）</a:t>
            </a:r>
            <a:endParaRPr lang="en-US" altLang="zh-CN" sz="2000" dirty="0">
              <a:solidFill>
                <a:schemeClr val="tx1"/>
              </a:solidFill>
              <a:latin typeface="+mn-ea"/>
              <a:sym typeface="+mn-ea"/>
            </a:endParaRPr>
          </a:p>
          <a:p>
            <a:endParaRPr lang="en-US" altLang="zh-CN" sz="2000" dirty="0">
              <a:latin typeface="+mn-ea"/>
              <a:sym typeface="+mn-ea"/>
            </a:endParaRPr>
          </a:p>
          <a:p>
            <a:endParaRPr lang="en-US" altLang="zh-CN" sz="2000" dirty="0">
              <a:solidFill>
                <a:schemeClr val="tx1"/>
              </a:solidFill>
              <a:latin typeface="+mn-ea"/>
              <a:sym typeface="+mn-ea"/>
            </a:endParaRPr>
          </a:p>
          <a:p>
            <a:r>
              <a:rPr lang="zh-CN" altLang="en-US" sz="2000" dirty="0">
                <a:latin typeface="+mn-ea"/>
                <a:sym typeface="+mn-ea"/>
              </a:rPr>
              <a:t>此处有部分离群点，由于数据本身价值量大且数据量小，此处离群值保留，不做处理。</a:t>
            </a:r>
            <a:endParaRPr lang="zh-CN" altLang="en-US" sz="2000" dirty="0">
              <a:solidFill>
                <a:schemeClr val="tx1"/>
              </a:solidFill>
              <a:latin typeface="+mn-ea"/>
              <a:sym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D03E252-BE71-4889-BFA8-691743E1A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101" y="1934366"/>
            <a:ext cx="6690940" cy="326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627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290" y="2800350"/>
            <a:ext cx="6202680" cy="13830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96440" y="4159250"/>
            <a:ext cx="8628380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基于距离的模型都会有“该不该缩放/标准化”的问题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目的</a:t>
            </a:r>
            <a:r>
              <a:rPr lang="en-US" altLang="zh-CN" sz="2000" dirty="0">
                <a:solidFill>
                  <a:srgbClr val="FF0000"/>
                </a:solidFill>
              </a:rPr>
              <a:t>: 把数变为（0，1）之间的小数; </a:t>
            </a:r>
            <a:r>
              <a:rPr lang="zh-CN" altLang="en-US" sz="2000" dirty="0">
                <a:solidFill>
                  <a:srgbClr val="FF0000"/>
                </a:solidFill>
              </a:rPr>
              <a:t>转化为无量纲数据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（标准化使参与聚类的标量能方差统一，以便减小方差大的变量在聚类中起到的作用大于方差小的标量。如果没有充分理由说明在分类中某些因素较其他因素更重要，就应该标准化；）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B4E2896-B4D6-48C3-8FB3-C4BD6204CF5B}"/>
              </a:ext>
            </a:extLst>
          </p:cNvPr>
          <p:cNvSpPr txBox="1"/>
          <p:nvPr/>
        </p:nvSpPr>
        <p:spPr>
          <a:xfrm>
            <a:off x="1254032" y="1636921"/>
            <a:ext cx="4841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3. 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标准化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(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PingFang SC"/>
              </a:rPr>
              <a:t>归一化方法和中心化方法</a:t>
            </a:r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)</a:t>
            </a:r>
            <a:r>
              <a:rPr lang="zh-CN" altLang="en-US" sz="2000" dirty="0">
                <a:latin typeface="+mn-ea"/>
                <a:sym typeface="+mn-ea"/>
              </a:rPr>
              <a:t>。</a:t>
            </a:r>
            <a:endParaRPr lang="zh-CN" altLang="en-US" sz="2000" dirty="0">
              <a:solidFill>
                <a:schemeClr val="tx1"/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412424" y="1662402"/>
            <a:ext cx="85375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</a:p>
          <a:p>
            <a:r>
              <a:rPr lang="en-US" sz="2000" dirty="0">
                <a:latin typeface="+mn-ea"/>
                <a:sym typeface="+mn-ea"/>
              </a:rPr>
              <a:t>4</a:t>
            </a:r>
            <a:r>
              <a:rPr lang="en-US" sz="2000" dirty="0">
                <a:solidFill>
                  <a:schemeClr val="tx1"/>
                </a:solidFill>
                <a:latin typeface="+mn-ea"/>
                <a:sym typeface="+mn-ea"/>
              </a:rPr>
              <a:t>. 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训练模型以及结果评估</a:t>
            </a:r>
          </a:p>
          <a:p>
            <a:endParaRPr lang="en-US" altLang="zh-CN" sz="2000" dirty="0">
              <a:solidFill>
                <a:schemeClr val="tx1"/>
              </a:solidFill>
              <a:latin typeface="+mn-ea"/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E79BAD-E9F3-48A7-A1AA-6C4BB6896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920" y="2973740"/>
            <a:ext cx="9640068" cy="27439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720528" y="346928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451315" y="1218117"/>
            <a:ext cx="95755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数据集</a:t>
            </a:r>
            <a:r>
              <a:rPr lang="en-US" altLang="zh-CN" sz="2400" b="1" dirty="0"/>
              <a:t>1</a:t>
            </a:r>
            <a:r>
              <a:rPr lang="zh-CN" altLang="en-US" sz="2400" dirty="0"/>
              <a:t>：</a:t>
            </a:r>
            <a:r>
              <a:rPr lang="en-US" altLang="zh-CN" sz="2400" dirty="0" err="1"/>
              <a:t>consumption_data</a:t>
            </a:r>
            <a:r>
              <a:rPr lang="zh-CN" altLang="en-US" sz="2400" dirty="0"/>
              <a:t>（某餐饮公司客户消费行为特征数据）</a:t>
            </a:r>
            <a:endParaRPr lang="en-US" altLang="zh-CN" sz="2400" dirty="0"/>
          </a:p>
          <a:p>
            <a:r>
              <a:rPr lang="zh-CN" altLang="en-US" sz="2400" b="1" dirty="0"/>
              <a:t>目标：</a:t>
            </a:r>
            <a:r>
              <a:rPr lang="zh-CN" altLang="en-US" sz="2400" dirty="0"/>
              <a:t>根据这些数据将客户分为不同客户群，并评价这些客户的价值</a:t>
            </a:r>
            <a:endParaRPr lang="en-US" altLang="zh-CN" sz="2400" dirty="0"/>
          </a:p>
          <a:p>
            <a:r>
              <a:rPr lang="zh-CN" altLang="en-US" sz="2400" b="1" dirty="0"/>
              <a:t>属性信息：</a:t>
            </a:r>
            <a:endParaRPr lang="en-US" altLang="zh-CN" sz="2400" b="1" dirty="0"/>
          </a:p>
          <a:p>
            <a:r>
              <a:rPr lang="en-US" altLang="zh-CN" sz="2400" dirty="0"/>
              <a:t>	ID</a:t>
            </a:r>
            <a:r>
              <a:rPr lang="zh-CN" altLang="en-US" sz="2400" dirty="0"/>
              <a:t>：客户编号</a:t>
            </a:r>
            <a:endParaRPr lang="en-US" altLang="zh-CN" sz="2400" dirty="0"/>
          </a:p>
          <a:p>
            <a:r>
              <a:rPr lang="en-US" altLang="zh-CN" sz="2400" dirty="0"/>
              <a:t>	R</a:t>
            </a:r>
            <a:r>
              <a:rPr lang="zh-CN" altLang="en-US" sz="2400" dirty="0"/>
              <a:t>：最近一次消费时间间隔</a:t>
            </a:r>
            <a:endParaRPr lang="en-US" altLang="zh-CN" sz="2400" dirty="0"/>
          </a:p>
          <a:p>
            <a:r>
              <a:rPr lang="en-US" altLang="zh-CN" sz="2400" dirty="0"/>
              <a:t>	F</a:t>
            </a:r>
            <a:r>
              <a:rPr lang="zh-CN" altLang="en-US" sz="2400" dirty="0"/>
              <a:t>：消费频率</a:t>
            </a:r>
            <a:endParaRPr lang="en-US" altLang="zh-CN" sz="2400" dirty="0"/>
          </a:p>
          <a:p>
            <a:r>
              <a:rPr lang="en-US" altLang="zh-CN" sz="2400" dirty="0"/>
              <a:t>	M</a:t>
            </a:r>
            <a:r>
              <a:rPr lang="zh-CN" altLang="en-US" sz="2400" dirty="0"/>
              <a:t>：消费总金额</a:t>
            </a:r>
            <a:endParaRPr lang="en-US" altLang="zh-CN" sz="2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0BE3619-C81A-47ED-85D0-67D735F6197E}"/>
              </a:ext>
            </a:extLst>
          </p:cNvPr>
          <p:cNvSpPr txBox="1"/>
          <p:nvPr/>
        </p:nvSpPr>
        <p:spPr>
          <a:xfrm>
            <a:off x="1451314" y="3895773"/>
            <a:ext cx="103749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数据集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：</a:t>
            </a:r>
            <a:r>
              <a:rPr lang="en-US" altLang="zh-CN" sz="2400" dirty="0" err="1"/>
              <a:t>car_sale</a:t>
            </a:r>
            <a:r>
              <a:rPr lang="en-US" altLang="zh-CN" sz="2400" dirty="0"/>
              <a:t> </a:t>
            </a:r>
            <a:r>
              <a:rPr lang="zh-CN" altLang="en-US" sz="2400" dirty="0"/>
              <a:t>（汽车销售行为特征数据）</a:t>
            </a:r>
            <a:endParaRPr lang="en-US" altLang="zh-CN" sz="2400" dirty="0"/>
          </a:p>
          <a:p>
            <a:r>
              <a:rPr lang="zh-CN" altLang="en-US" sz="2400" b="1" dirty="0"/>
              <a:t>目标：</a:t>
            </a:r>
            <a:r>
              <a:rPr lang="zh-CN" altLang="en-US" sz="24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从历史数据中发现汽车的细分市场类型（我们不知道有哪些市场类型）；识别某个细分市场类型的汽车应该具有的属性</a:t>
            </a:r>
            <a:endParaRPr lang="en-US" altLang="zh-CN" sz="2400" dirty="0">
              <a:solidFill>
                <a:prstClr val="black"/>
              </a:solidFill>
              <a:latin typeface="宋体" panose="02010600030101010101" pitchFamily="2" charset="-122"/>
            </a:endParaRPr>
          </a:p>
          <a:p>
            <a:r>
              <a:rPr lang="zh-CN" altLang="en-US" sz="2400" b="1" dirty="0"/>
              <a:t>属性信息：</a:t>
            </a:r>
            <a:endParaRPr lang="en-US" altLang="zh-CN" sz="2400" b="1" dirty="0"/>
          </a:p>
          <a:p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{name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名称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 producer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制造商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,type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型号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,sale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销售量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,category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类型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,price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价格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,engine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引擎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 horsepower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马力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,wheelbase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轴距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 width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车宽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,length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车长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,brake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制动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,volume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排量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,consumption </a:t>
            </a:r>
            <a:r>
              <a:rPr lang="zh-CN" altLang="en-US" sz="2400" dirty="0">
                <a:latin typeface="宋体" panose="02010600030101010101" pitchFamily="2" charset="-122"/>
                <a:sym typeface="+mn-ea"/>
              </a:rPr>
              <a:t>油耗</a:t>
            </a:r>
            <a:r>
              <a:rPr lang="en-US" altLang="zh-CN" sz="2400" dirty="0">
                <a:latin typeface="宋体" panose="02010600030101010101" pitchFamily="2" charset="-122"/>
                <a:sym typeface="+mn-ea"/>
              </a:rPr>
              <a:t>}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261500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720528" y="346928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聚类实验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39948" y="1486616"/>
            <a:ext cx="960037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实验要求：给出</a:t>
            </a:r>
            <a:r>
              <a:rPr lang="en-US" altLang="zh-CN" sz="2400" dirty="0" err="1"/>
              <a:t>consumption_data</a:t>
            </a:r>
            <a:r>
              <a:rPr lang="zh-CN" altLang="en-US" sz="2400" dirty="0"/>
              <a:t>或者</a:t>
            </a:r>
            <a:r>
              <a:rPr lang="en-US" altLang="zh-CN" sz="2400" dirty="0" err="1"/>
              <a:t>car_sale</a:t>
            </a:r>
            <a:r>
              <a:rPr lang="zh-CN" altLang="en-US" sz="2400" dirty="0"/>
              <a:t>数据集，也可自行选择其他数据集，完成完整的聚类实验相关的工作流，并完成实验报告。</a:t>
            </a:r>
          </a:p>
          <a:p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实验要求：</a:t>
            </a:r>
            <a:endParaRPr lang="zh-CN" altLang="en-US" sz="2400" dirty="0"/>
          </a:p>
          <a:p>
            <a:r>
              <a:rPr lang="zh-CN" altLang="en-US" sz="2400" dirty="0">
                <a:sym typeface="+mn-ea"/>
              </a:rPr>
              <a:t>可以参考助教所讲解的过程和思路。</a:t>
            </a:r>
            <a:endParaRPr lang="en-US" altLang="zh-CN" sz="2400" dirty="0">
              <a:sym typeface="+mn-ea"/>
            </a:endParaRPr>
          </a:p>
          <a:p>
            <a:endParaRPr lang="en-US" altLang="zh-CN" sz="2400" dirty="0"/>
          </a:p>
          <a:p>
            <a:r>
              <a:rPr lang="zh-CN" altLang="en-US" sz="2400" dirty="0"/>
              <a:t>上传自己的最终工作流到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</a:rPr>
              <a:t>SmartMining</a:t>
            </a:r>
            <a:r>
              <a:rPr lang="zh-CN" altLang="en-US" sz="2400" dirty="0">
                <a:solidFill>
                  <a:srgbClr val="FF0000"/>
                </a:solidFill>
              </a:rPr>
              <a:t>云平台</a:t>
            </a:r>
            <a:r>
              <a:rPr lang="en-US" altLang="zh-CN" sz="2400" dirty="0"/>
              <a:t>“</a:t>
            </a:r>
            <a:r>
              <a:rPr lang="zh-CN" altLang="en-US" sz="2400" dirty="0"/>
              <a:t>公共流</a:t>
            </a:r>
            <a:r>
              <a:rPr lang="en-US" altLang="zh-CN" sz="2400" dirty="0"/>
              <a:t>”-“2020</a:t>
            </a:r>
            <a:r>
              <a:rPr lang="zh-CN" altLang="en-US" sz="2400" dirty="0"/>
              <a:t>年</a:t>
            </a:r>
            <a:r>
              <a:rPr lang="en-US" altLang="zh-CN" sz="2400" dirty="0"/>
              <a:t>DM</a:t>
            </a:r>
            <a:r>
              <a:rPr lang="zh-CN" altLang="en-US" sz="2400" dirty="0"/>
              <a:t>第五次实验</a:t>
            </a:r>
            <a:r>
              <a:rPr lang="en-US" altLang="zh-CN" sz="2400" dirty="0"/>
              <a:t>”</a:t>
            </a:r>
            <a:r>
              <a:rPr lang="zh-CN" altLang="en-US" sz="2400" dirty="0"/>
              <a:t>目录下。</a:t>
            </a:r>
          </a:p>
          <a:p>
            <a:endParaRPr lang="zh-CN" altLang="en-US" sz="2400" dirty="0"/>
          </a:p>
          <a:p>
            <a:endParaRPr lang="zh-CN" altLang="en-US" sz="2400" dirty="0"/>
          </a:p>
          <a:p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完成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_DM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课程实验报告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》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与工作流文件（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5.flo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）打包压缩，命名格式为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，</a:t>
            </a:r>
            <a:r>
              <a:rPr lang="zh-CN" altLang="en-US" sz="2400" dirty="0"/>
              <a:t>提交第五次实验报告到</a:t>
            </a:r>
            <a:r>
              <a:rPr lang="zh-CN" altLang="en-US" sz="2400" dirty="0">
                <a:solidFill>
                  <a:srgbClr val="FF0000"/>
                </a:solidFill>
              </a:rPr>
              <a:t>学院云平台</a:t>
            </a:r>
            <a:r>
              <a:rPr lang="zh-CN" altLang="en-US" sz="2400" dirty="0"/>
              <a:t>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截止时间：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2020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年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12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月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21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日中午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12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00</a:t>
            </a:r>
            <a:endParaRPr lang="zh-CN" altLang="en-US" sz="2400" dirty="0">
              <a:solidFill>
                <a:srgbClr val="FF0000"/>
              </a:solidFill>
            </a:endParaRPr>
          </a:p>
          <a:p>
            <a:endParaRPr lang="en-US" altLang="zh-CN" sz="2400" dirty="0">
              <a:solidFill>
                <a:srgbClr val="FF0000"/>
              </a:solidFill>
            </a:endParaRPr>
          </a:p>
          <a:p>
            <a:endParaRPr lang="en-US" altLang="zh-CN" sz="2400" dirty="0">
              <a:solidFill>
                <a:srgbClr val="FF0000"/>
              </a:solidFill>
            </a:endParaRPr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69402" y="1847187"/>
            <a:ext cx="90531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离群点分析：</a:t>
            </a:r>
            <a:endParaRPr lang="en-US" altLang="zh-CN" sz="2400" b="1" dirty="0"/>
          </a:p>
          <a:p>
            <a:r>
              <a:rPr lang="zh-CN" altLang="en-US" sz="2400" dirty="0"/>
              <a:t>离群点探索一直是数据挖掘关注的热点。从量化角度来说，由于离群点会对分析模型产生重要影响，因此探索并剔除中可能存在的离群点，是建立反映事物本来面貌和真实规律的数据模型的前提和保障；从应用角度来讲，离群点甄别在许多领域具有深刻的现实意义，因为离群点很可能是诸如洗钱、信用卡欺诈、电信欺诈和电脑侵入等欺诈行为的具体数据表现。</a:t>
            </a:r>
            <a:endParaRPr lang="en-US" altLang="zh-CN" sz="2400" dirty="0"/>
          </a:p>
          <a:p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1B06A4-EE5A-4BDA-970F-0702FFD80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249" y="4189514"/>
            <a:ext cx="3385500" cy="25522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81287" y="1835246"/>
            <a:ext cx="90531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离群点分析：</a:t>
            </a:r>
            <a:endParaRPr lang="en-US" altLang="zh-CN" sz="2400" b="1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、聚类，即根据“亲疏程度”将样本点聚成若干类；</a:t>
            </a:r>
            <a:endParaRPr lang="en-US" altLang="zh-CN" sz="24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、计算，即在第一阶段聚类的基础上，依据距离，计算所有样本点的异常性测度指标；</a:t>
            </a:r>
            <a:endParaRPr lang="en-US" altLang="zh-CN" sz="2400" dirty="0"/>
          </a:p>
          <a:p>
            <a:r>
              <a:rPr lang="en-US" altLang="zh-CN" sz="2400" dirty="0"/>
              <a:t>3</a:t>
            </a:r>
            <a:r>
              <a:rPr lang="zh-CN" altLang="en-US" sz="2400" dirty="0"/>
              <a:t>、诊断，即在第二阶段异常性测度指标的基础上，确定最终的离群点，并分析导致样本异常的原因。</a:t>
            </a:r>
            <a:endParaRPr lang="en-US" altLang="zh-CN" sz="2400" dirty="0"/>
          </a:p>
          <a:p>
            <a:endParaRPr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1B06A4-EE5A-4BDA-970F-0702FFD80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249" y="4189514"/>
            <a:ext cx="3385500" cy="255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873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D8D7071-2275-4954-9D6C-4A43553FC726}"/>
              </a:ext>
            </a:extLst>
          </p:cNvPr>
          <p:cNvSpPr txBox="1"/>
          <p:nvPr/>
        </p:nvSpPr>
        <p:spPr>
          <a:xfrm>
            <a:off x="1475329" y="2005033"/>
            <a:ext cx="48461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数据集：专家诊断数据集</a:t>
            </a:r>
            <a:endParaRPr lang="en-US" altLang="zh-CN" sz="2800" b="1" dirty="0"/>
          </a:p>
          <a:p>
            <a:r>
              <a:rPr lang="zh-CN" altLang="en-US" sz="2800" b="1" dirty="0"/>
              <a:t>分析目标：找到异常</a:t>
            </a:r>
            <a:r>
              <a:rPr lang="en-US" altLang="zh-CN" sz="2800" b="1" dirty="0"/>
              <a:t>Na K</a:t>
            </a:r>
            <a:r>
              <a:rPr lang="zh-CN" altLang="en-US" sz="2800" b="1" dirty="0"/>
              <a:t>字段</a:t>
            </a:r>
          </a:p>
        </p:txBody>
      </p:sp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4071E056-FC4E-4818-8F27-7C13D2F13FD3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501B240-4EED-4D6F-AB28-C59A8AE92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241" y="3082265"/>
            <a:ext cx="7628571" cy="31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6289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FBD991-8480-41FB-809E-16B171BCF22D}"/>
              </a:ext>
            </a:extLst>
          </p:cNvPr>
          <p:cNvSpPr txBox="1"/>
          <p:nvPr/>
        </p:nvSpPr>
        <p:spPr>
          <a:xfrm>
            <a:off x="1475328" y="2129763"/>
            <a:ext cx="1031981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$</a:t>
            </a:r>
            <a:r>
              <a:rPr lang="en-US" altLang="zh-CN" sz="2800" dirty="0" err="1"/>
              <a:t>A_Anomaly</a:t>
            </a:r>
            <a:r>
              <a:rPr lang="en-US" altLang="zh-CN" sz="2800" dirty="0"/>
              <a:t>:</a:t>
            </a:r>
            <a:r>
              <a:rPr lang="zh-CN" altLang="en-US" sz="2800" dirty="0"/>
              <a:t>是否为异常点</a:t>
            </a:r>
            <a:endParaRPr lang="en-US" altLang="zh-CN" sz="2800" dirty="0"/>
          </a:p>
          <a:p>
            <a:r>
              <a:rPr lang="en-US" altLang="zh-CN" sz="2800" dirty="0"/>
              <a:t>$</a:t>
            </a:r>
            <a:r>
              <a:rPr lang="en-US" altLang="zh-CN" sz="2800" dirty="0" err="1"/>
              <a:t>A_AnomalyIndex</a:t>
            </a:r>
            <a:r>
              <a:rPr lang="zh-CN" altLang="en-US" sz="2800" dirty="0"/>
              <a:t>：每个观察的</a:t>
            </a:r>
            <a:r>
              <a:rPr lang="en-US" altLang="zh-CN" sz="2800" dirty="0"/>
              <a:t>AI</a:t>
            </a:r>
            <a:r>
              <a:rPr lang="zh-CN" altLang="en-US" sz="2800" dirty="0"/>
              <a:t>值，值越大，越有可能是异常点</a:t>
            </a:r>
            <a:endParaRPr lang="en-US" altLang="zh-CN" sz="2800" dirty="0"/>
          </a:p>
          <a:p>
            <a:r>
              <a:rPr lang="en-US" altLang="zh-CN" sz="2800" dirty="0"/>
              <a:t>$</a:t>
            </a:r>
            <a:r>
              <a:rPr lang="en-US" altLang="zh-CN" sz="2800" dirty="0" err="1"/>
              <a:t>A_PeerGroup</a:t>
            </a:r>
            <a:r>
              <a:rPr lang="zh-CN" altLang="en-US" sz="2800" dirty="0"/>
              <a:t>：簇编号</a:t>
            </a:r>
            <a:endParaRPr lang="en-US" altLang="zh-CN" sz="2800" dirty="0"/>
          </a:p>
          <a:p>
            <a:r>
              <a:rPr lang="en-US" altLang="zh-CN" sz="2800" dirty="0"/>
              <a:t>$</a:t>
            </a:r>
            <a:r>
              <a:rPr lang="en-US" altLang="zh-CN" sz="2800" dirty="0" err="1"/>
              <a:t>A_Field</a:t>
            </a:r>
            <a:r>
              <a:rPr lang="zh-CN" altLang="en-US" sz="2800" dirty="0"/>
              <a:t>：</a:t>
            </a:r>
            <a:r>
              <a:rPr lang="en-US" altLang="zh-CN" sz="2800" dirty="0"/>
              <a:t>VDI</a:t>
            </a:r>
            <a:r>
              <a:rPr lang="zh-CN" altLang="en-US" sz="2800" dirty="0"/>
              <a:t>值排在前</a:t>
            </a:r>
            <a:r>
              <a:rPr lang="en-US" altLang="zh-CN" sz="2800" dirty="0"/>
              <a:t>3</a:t>
            </a:r>
            <a:r>
              <a:rPr lang="zh-CN" altLang="en-US" sz="2800" dirty="0"/>
              <a:t>的变量名</a:t>
            </a:r>
            <a:endParaRPr lang="en-US" altLang="zh-CN" sz="2800" dirty="0"/>
          </a:p>
          <a:p>
            <a:r>
              <a:rPr lang="en-US" altLang="zh-CN" sz="2800" dirty="0"/>
              <a:t>$</a:t>
            </a:r>
            <a:r>
              <a:rPr lang="en-US" altLang="zh-CN" sz="2800" dirty="0" err="1"/>
              <a:t>A_Fieldlmpact</a:t>
            </a:r>
            <a:r>
              <a:rPr lang="zh-CN" altLang="en-US" sz="2800" dirty="0"/>
              <a:t>：</a:t>
            </a:r>
            <a:r>
              <a:rPr lang="en-US" altLang="zh-CN" sz="2800" dirty="0"/>
              <a:t>VDI</a:t>
            </a:r>
            <a:r>
              <a:rPr lang="zh-CN" altLang="en-US" sz="2800" dirty="0"/>
              <a:t>值排在前</a:t>
            </a:r>
            <a:r>
              <a:rPr lang="en-US" altLang="zh-CN" sz="2800" dirty="0"/>
              <a:t>3</a:t>
            </a:r>
            <a:r>
              <a:rPr lang="zh-CN" altLang="en-US" sz="2800" dirty="0"/>
              <a:t>的</a:t>
            </a:r>
            <a:r>
              <a:rPr lang="en-US" altLang="zh-CN" sz="2800" dirty="0"/>
              <a:t>VDI</a:t>
            </a:r>
            <a:r>
              <a:rPr lang="zh-CN" altLang="en-US" sz="2800" dirty="0"/>
              <a:t>值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VDI</a:t>
            </a:r>
            <a:r>
              <a:rPr lang="zh-CN" altLang="en-US" sz="2800" dirty="0"/>
              <a:t>反映了样本对引起该类内部差异增大量中，各变量的贡献大小</a:t>
            </a:r>
            <a:endParaRPr lang="zh-CN" altLang="en-US" sz="2000" dirty="0"/>
          </a:p>
        </p:txBody>
      </p:sp>
      <p:sp>
        <p:nvSpPr>
          <p:cNvPr id="14" name="FLYING IMPRESSION FID FEIZHAO    qq:1964271550">
            <a:extLst>
              <a:ext uri="{FF2B5EF4-FFF2-40B4-BE49-F238E27FC236}">
                <a16:creationId xmlns:a16="http://schemas.microsoft.com/office/drawing/2014/main" id="{09FDC05E-2635-40C1-BB51-F6D02AC2D66D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17814058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3007548" y="2598003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第四次实验点评</a:t>
            </a: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105973" y="3485488"/>
            <a:ext cx="1415772" cy="461665"/>
          </a:xfrm>
          <a:prstGeom prst="rect">
            <a:avLst/>
          </a:prstGeom>
          <a:solidFill>
            <a:srgbClr val="FCB030"/>
          </a:solidFill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逻辑回归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9A57E4-7BA8-4AA2-8D44-F8B1FF258403}"/>
              </a:ext>
            </a:extLst>
          </p:cNvPr>
          <p:cNvSpPr txBox="1"/>
          <p:nvPr/>
        </p:nvSpPr>
        <p:spPr>
          <a:xfrm>
            <a:off x="2001755" y="1707636"/>
            <a:ext cx="59089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1</a:t>
            </a:r>
            <a:r>
              <a:rPr lang="zh-CN" altLang="en-US" sz="2400" b="1" dirty="0"/>
              <a:t>、选择流失字段为</a:t>
            </a:r>
            <a:r>
              <a:rPr lang="en-US" altLang="zh-CN" sz="2400" b="1" dirty="0"/>
              <a:t>0</a:t>
            </a:r>
            <a:r>
              <a:rPr lang="zh-CN" altLang="en-US" sz="2400" b="1" dirty="0"/>
              <a:t>的样本</a:t>
            </a:r>
            <a:endParaRPr lang="en-US" altLang="zh-CN" sz="2400" b="1" dirty="0"/>
          </a:p>
          <a:p>
            <a:r>
              <a:rPr lang="en-US" altLang="zh-CN" sz="2400" b="1" dirty="0"/>
              <a:t>2</a:t>
            </a:r>
            <a:r>
              <a:rPr lang="zh-CN" altLang="en-US" sz="2400" b="1" dirty="0"/>
              <a:t>、类型节点指定角色（是否需要标准化）</a:t>
            </a:r>
            <a:endParaRPr lang="en-US" altLang="zh-CN" sz="2400" b="1" dirty="0"/>
          </a:p>
          <a:p>
            <a:r>
              <a:rPr lang="en-US" altLang="zh-CN" sz="2400" b="1" dirty="0"/>
              <a:t>3</a:t>
            </a:r>
            <a:r>
              <a:rPr lang="zh-CN" altLang="en-US" sz="2400" b="1" dirty="0"/>
              <a:t>、异常结点使用</a:t>
            </a:r>
            <a:endParaRPr lang="en-US" altLang="zh-CN" sz="2400" b="1" dirty="0"/>
          </a:p>
          <a:p>
            <a:r>
              <a:rPr lang="en-US" altLang="zh-CN" sz="2400" b="1" dirty="0"/>
              <a:t>4</a:t>
            </a:r>
            <a:r>
              <a:rPr lang="zh-CN" altLang="en-US" sz="2400" b="1" dirty="0"/>
              <a:t>、可视化展示</a:t>
            </a:r>
            <a:endParaRPr lang="en-US" altLang="zh-CN" sz="2400" b="1" dirty="0"/>
          </a:p>
          <a:p>
            <a:r>
              <a:rPr lang="en-US" altLang="zh-CN" sz="2400" b="1" dirty="0"/>
              <a:t>5</a:t>
            </a:r>
            <a:r>
              <a:rPr lang="zh-CN" altLang="en-US" sz="2400" b="1" dirty="0"/>
              <a:t>、结果的分析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5BE81B-8A26-48EF-8529-C4A1F3CF4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8637" y="3761463"/>
            <a:ext cx="6581702" cy="2758668"/>
          </a:xfrm>
          <a:prstGeom prst="rect">
            <a:avLst/>
          </a:prstGeom>
        </p:spPr>
      </p:pic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3B947998-FAD5-4D2B-90DF-57C1B9AEC367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1133845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FBD991-8480-41FB-809E-16B171BCF22D}"/>
              </a:ext>
            </a:extLst>
          </p:cNvPr>
          <p:cNvSpPr txBox="1"/>
          <p:nvPr/>
        </p:nvSpPr>
        <p:spPr>
          <a:xfrm>
            <a:off x="1475329" y="2034734"/>
            <a:ext cx="6394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组差异指标</a:t>
            </a:r>
            <a:r>
              <a:rPr lang="en-US" altLang="zh-CN" sz="2800" dirty="0"/>
              <a:t>GDI</a:t>
            </a:r>
            <a:r>
              <a:rPr lang="zh-CN" altLang="en-US" sz="2800" dirty="0"/>
              <a:t>（</a:t>
            </a:r>
            <a:r>
              <a:rPr lang="en-US" altLang="zh-CN" sz="2800" dirty="0"/>
              <a:t>Group Deviation Index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A6DD1A-2780-4BC1-807D-F678ECF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3" y="2845999"/>
            <a:ext cx="10439697" cy="2875785"/>
          </a:xfrm>
          <a:prstGeom prst="rect">
            <a:avLst/>
          </a:prstGeom>
        </p:spPr>
      </p:pic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467CF1D3-6401-44FA-8672-4844AB1378E5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4115547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FBD991-8480-41FB-809E-16B171BCF22D}"/>
              </a:ext>
            </a:extLst>
          </p:cNvPr>
          <p:cNvSpPr txBox="1"/>
          <p:nvPr/>
        </p:nvSpPr>
        <p:spPr>
          <a:xfrm>
            <a:off x="1433958" y="1873356"/>
            <a:ext cx="9751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变量差异指标</a:t>
            </a:r>
            <a:r>
              <a:rPr lang="en-US" altLang="zh-CN" sz="2800" dirty="0"/>
              <a:t>VDI</a:t>
            </a:r>
            <a:r>
              <a:rPr lang="zh-CN" altLang="en-US" sz="2800" dirty="0"/>
              <a:t>（</a:t>
            </a:r>
            <a:r>
              <a:rPr lang="en-US" altLang="zh-CN" sz="2800" dirty="0"/>
              <a:t>Variable Deviation Index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r>
              <a:rPr lang="en-US" altLang="zh-CN" sz="2000" dirty="0">
                <a:hlinkClick r:id="rId3"/>
              </a:rPr>
              <a:t>https://www.cnblogs.com/tiaozistudy/p/log-likelihood_distance.html</a:t>
            </a:r>
            <a:r>
              <a:rPr lang="en-US" altLang="zh-CN" sz="2000" dirty="0"/>
              <a:t>(</a:t>
            </a:r>
            <a:r>
              <a:rPr lang="zh-CN" altLang="en-US" sz="2000" dirty="0"/>
              <a:t>对数似然距离推导</a:t>
            </a:r>
            <a:r>
              <a:rPr lang="en-US" altLang="zh-CN" sz="2000" dirty="0"/>
              <a:t>)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F76363-3420-4FA3-BDB8-DA3C7818F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958" y="2984908"/>
            <a:ext cx="10170987" cy="3385646"/>
          </a:xfrm>
          <a:prstGeom prst="rect">
            <a:avLst/>
          </a:prstGeom>
        </p:spPr>
      </p:pic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DBB73ADD-9631-4829-8687-128F307E4C5E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11388932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FBD991-8480-41FB-809E-16B171BCF22D}"/>
              </a:ext>
            </a:extLst>
          </p:cNvPr>
          <p:cNvSpPr txBox="1"/>
          <p:nvPr/>
        </p:nvSpPr>
        <p:spPr>
          <a:xfrm>
            <a:off x="1475328" y="2129763"/>
            <a:ext cx="4803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异常指标</a:t>
            </a:r>
            <a:r>
              <a:rPr lang="en-US" altLang="zh-CN" sz="2800" dirty="0"/>
              <a:t>AI</a:t>
            </a:r>
            <a:r>
              <a:rPr lang="zh-CN" altLang="en-US" sz="2800" dirty="0"/>
              <a:t>（</a:t>
            </a:r>
            <a:r>
              <a:rPr lang="en-US" altLang="zh-CN" sz="2800" dirty="0"/>
              <a:t>Anomaly Index</a:t>
            </a:r>
            <a:r>
              <a:rPr lang="zh-CN" altLang="en-US" sz="2800" dirty="0"/>
              <a:t>）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81A130-C0BA-4EFE-89ED-EF783FA2D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328" y="2954296"/>
            <a:ext cx="10562927" cy="2511359"/>
          </a:xfrm>
          <a:prstGeom prst="rect">
            <a:avLst/>
          </a:prstGeom>
        </p:spPr>
      </p:pic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8BF81427-B543-4F9E-B698-F5C62D030363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691950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FBD991-8480-41FB-809E-16B171BCF22D}"/>
              </a:ext>
            </a:extLst>
          </p:cNvPr>
          <p:cNvSpPr txBox="1"/>
          <p:nvPr/>
        </p:nvSpPr>
        <p:spPr>
          <a:xfrm>
            <a:off x="1475328" y="2129763"/>
            <a:ext cx="8238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变量贡献指标</a:t>
            </a:r>
            <a:r>
              <a:rPr lang="en-US" altLang="zh-CN" sz="2800" dirty="0"/>
              <a:t>VCM</a:t>
            </a:r>
            <a:r>
              <a:rPr lang="zh-CN" altLang="en-US" sz="2800" dirty="0"/>
              <a:t>（</a:t>
            </a:r>
            <a:r>
              <a:rPr lang="en-US" altLang="zh-CN" sz="2800" dirty="0"/>
              <a:t>Variable Contribution Measure</a:t>
            </a:r>
            <a:r>
              <a:rPr lang="zh-CN" altLang="en-US" sz="2800" dirty="0"/>
              <a:t>）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BCAB7A-6BAB-4854-B696-7402B5FA6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328" y="2891738"/>
            <a:ext cx="9926886" cy="1974176"/>
          </a:xfrm>
          <a:prstGeom prst="rect">
            <a:avLst/>
          </a:prstGeom>
        </p:spPr>
      </p:pic>
      <p:sp>
        <p:nvSpPr>
          <p:cNvPr id="15" name="FLYING IMPRESSION FID FEIZHAO    qq:1964271550">
            <a:extLst>
              <a:ext uri="{FF2B5EF4-FFF2-40B4-BE49-F238E27FC236}">
                <a16:creationId xmlns:a16="http://schemas.microsoft.com/office/drawing/2014/main" id="{3EC0F806-BEC9-4974-A526-765B0ABA0061}"/>
              </a:ext>
            </a:extLst>
          </p:cNvPr>
          <p:cNvSpPr txBox="1"/>
          <p:nvPr/>
        </p:nvSpPr>
        <p:spPr>
          <a:xfrm>
            <a:off x="1475329" y="146251"/>
            <a:ext cx="10350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</a:t>
            </a:r>
            <a:r>
              <a:rPr lang="zh-CN" altLang="en-US" sz="44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基于聚类的离群点探索（回顾）</a:t>
            </a:r>
          </a:p>
        </p:txBody>
      </p:sp>
    </p:spTree>
    <p:extLst>
      <p:ext uri="{BB962C8B-B14F-4D97-AF65-F5344CB8AC3E}">
        <p14:creationId xmlns:p14="http://schemas.microsoft.com/office/powerpoint/2010/main" val="794041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704821" y="2600890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4423307" y="2707329"/>
            <a:ext cx="54336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  <a:r>
              <a:rPr lang="en-US" altLang="zh-CN" sz="6000" dirty="0">
                <a:solidFill>
                  <a:srgbClr val="309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6000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4423307" y="3583079"/>
            <a:ext cx="4644156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Professional custom all kinds of industry </a:t>
            </a:r>
            <a:r>
              <a:rPr lang="en-US" altLang="zh-CN" sz="1050" dirty="0" err="1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template, this work belongs to fly impression design original, do not download after the network communication.</a:t>
            </a:r>
            <a:endParaRPr lang="zh-CN" altLang="en-US" sz="1050" dirty="0">
              <a:solidFill>
                <a:srgbClr val="E7E6E6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3007548" y="2598003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第五次实验讲解</a:t>
            </a: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105973" y="3485488"/>
            <a:ext cx="792480" cy="460375"/>
          </a:xfrm>
          <a:prstGeom prst="rect">
            <a:avLst/>
          </a:prstGeom>
          <a:solidFill>
            <a:srgbClr val="FCB030"/>
          </a:solidFill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聚类</a:t>
            </a:r>
          </a:p>
        </p:txBody>
      </p:sp>
    </p:spTree>
    <p:extLst>
      <p:ext uri="{BB962C8B-B14F-4D97-AF65-F5344CB8AC3E}">
        <p14:creationId xmlns:p14="http://schemas.microsoft.com/office/powerpoint/2010/main" val="25693795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前几次实验问题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476859" y="1468933"/>
            <a:ext cx="9284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、逻辑回归的目标值必须是名义类型的值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、类型结点需点读取值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、几个配置信息：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292948E-23CD-439C-BF81-6B07485EB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519" y="2326262"/>
            <a:ext cx="5220152" cy="174513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7F3CC2-A643-4AB0-B6EE-3F1D3FFB5018}"/>
              </a:ext>
            </a:extLst>
          </p:cNvPr>
          <p:cNvSpPr txBox="1"/>
          <p:nvPr/>
        </p:nvSpPr>
        <p:spPr>
          <a:xfrm>
            <a:off x="1342318" y="4034494"/>
            <a:ext cx="103560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/>
              <a:t>名义型：</a:t>
            </a:r>
            <a:r>
              <a:rPr lang="zh-CN" altLang="en-US" dirty="0"/>
              <a:t>缺失值的最大百分比、单类别所占最大百分比（单类别比重不可太大，否则无信息价值）、分类数占总行数的最大百分比（一个属性不可有过多类）</a:t>
            </a:r>
            <a:endParaRPr lang="en-US" altLang="zh-CN" dirty="0"/>
          </a:p>
          <a:p>
            <a:r>
              <a:rPr lang="zh-CN" altLang="en-US" b="1" i="1" dirty="0"/>
              <a:t>数值型：</a:t>
            </a:r>
            <a:endParaRPr lang="en-US" altLang="zh-CN" b="1" i="1" dirty="0"/>
          </a:p>
          <a:p>
            <a:r>
              <a:rPr lang="en-US" altLang="zh-CN" dirty="0"/>
              <a:t>	</a:t>
            </a:r>
            <a:r>
              <a:rPr lang="zh-CN" altLang="en-US" dirty="0"/>
              <a:t>最小变异系数：当需要比较两组数据</a:t>
            </a:r>
            <a:r>
              <a:rPr lang="zh-CN" alt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离散程度</a:t>
            </a:r>
            <a:r>
              <a:rPr lang="zh-CN" altLang="en-US" dirty="0"/>
              <a:t>大小的时候，如果两组数据的测量尺度相差太大，或者数据</a:t>
            </a:r>
            <a:r>
              <a:rPr lang="zh-CN" alt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量纲</a:t>
            </a:r>
            <a:r>
              <a:rPr lang="zh-CN" altLang="en-US" dirty="0"/>
              <a:t>的不同，直接使用</a:t>
            </a:r>
            <a:r>
              <a:rPr lang="zh-CN" alt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标准差</a:t>
            </a:r>
            <a:r>
              <a:rPr lang="zh-CN" altLang="en-US" dirty="0"/>
              <a:t>来进行比较不合适，此时就应当消除测量尺度和量纲的影响，而变异系数可以做到这一点，它是原始数据标准差与原始数据</a:t>
            </a:r>
            <a:r>
              <a:rPr lang="zh-CN" alt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平均数</a:t>
            </a:r>
            <a:r>
              <a:rPr lang="zh-CN" altLang="en-US" dirty="0"/>
              <a:t>的比。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最小标准差：规定该属性数值的离散程度。（数据不可离散程度太低，如所有数据都一样，则提供的信息量过于小）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6E7221-4175-4007-A7E4-5EDBBBFB423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445" t="13637" r="23729" b="22047"/>
          <a:stretch/>
        </p:blipFill>
        <p:spPr>
          <a:xfrm>
            <a:off x="5921405" y="5841507"/>
            <a:ext cx="710215" cy="42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1180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crush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5990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27212" y="2151722"/>
            <a:ext cx="8537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聚类的任务是将目标样本分成若干个簇（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cluster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）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是一种典型的非监督学习算法；聚类的目标是使同一类对象的相似度尽可能地大，不同类对象之间的相似度尽可能地小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聚类主要应用于对象的</a:t>
            </a: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自动分类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，例如客户群体划分、好友圈子挖掘等等。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5990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54033" y="1039468"/>
            <a:ext cx="1057220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聚类算法很多，可从不同角度进行分类：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（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1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）从聚类结果角度划分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覆盖聚类算法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/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非覆盖聚类算法：如果每个数据点都至少属于一个类，则为覆盖聚类，否则称为非覆盖聚类。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层次聚类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/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非层次聚类：如果存在两个类，其中一个类是另一个类的子集，则称为层次聚类，否则称为非层次聚类。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确定聚类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/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模糊聚类：如果任意两个类的交集为空，一个数据点最多只属于一个类，则称为确定聚类（或者硬聚类）。否则，如果至少一个数据点属于一个以上的类，则称为模糊聚类。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（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2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）从聚类变量类型角度划分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数值型聚类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/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分类型聚类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/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混合型聚类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（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3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）从聚类原理角度划分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pPr lvl="2"/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基于划分聚类算法：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k-means, k-modes, k-</a:t>
            </a:r>
            <a:r>
              <a:rPr lang="en-US" altLang="zh-CN" sz="2000" dirty="0" err="1">
                <a:solidFill>
                  <a:prstClr val="black"/>
                </a:solidFill>
                <a:sym typeface="+mn-ea"/>
              </a:rPr>
              <a:t>medoids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等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lvl="2"/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基于层次聚类算法：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 CURE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、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ROCK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、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BIRCH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等</a:t>
            </a:r>
            <a:endParaRPr lang="en-US" altLang="zh-CN" sz="2000" dirty="0">
              <a:solidFill>
                <a:prstClr val="black"/>
              </a:solidFill>
              <a:sym typeface="+mn-ea"/>
            </a:endParaRPr>
          </a:p>
          <a:p>
            <a:pPr lvl="2"/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(CURE </a:t>
            </a:r>
            <a:r>
              <a:rPr lang="en-US" altLang="zh-CN" sz="2000" b="0" i="0" u="none" strike="noStrike" dirty="0">
                <a:solidFill>
                  <a:srgbClr val="0681D0"/>
                </a:solidFill>
                <a:effectLst/>
                <a:latin typeface="-apple-system"/>
                <a:hlinkClick r:id="rId3"/>
              </a:rPr>
              <a:t>https://wenku.baidu.com/view/32b7390cbe1e650e53ea9904.html</a:t>
            </a:r>
            <a:r>
              <a:rPr lang="en-US" altLang="zh-CN" sz="2000" b="0" i="0" u="none" strike="noStrike" dirty="0">
                <a:solidFill>
                  <a:srgbClr val="0681D0"/>
                </a:solidFill>
                <a:effectLst/>
                <a:latin typeface="-apple-system"/>
              </a:rPr>
              <a:t> 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)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lvl="2"/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基于密度聚类算法：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DBSCAN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等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lvl="2"/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基于网格的聚类算法：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STING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等</a:t>
            </a:r>
            <a:endParaRPr lang="zh-CN" altLang="en-US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53430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603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-K-Means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60220" y="1558290"/>
            <a:ext cx="590105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以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k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为参数，把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n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个对象分成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k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个簇，使簇内具有较高的相似度，而簇间的相似度较低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首先，随机选择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k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个对象，每个对象初始地代表了一个簇的平均值或中心，即选择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K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个初始质心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对剩余的每个对象，根据其与各簇中心的距离，将它赋给最近的簇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;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然后重新计算每个簇的平均值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这个过程不断重复，直到准则函数收敛，直到质心不发生明显的变化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准则函数可使用误差的平方和</a:t>
            </a:r>
            <a:r>
              <a:rPr lang="en-US" altLang="zh-CN" sz="2000" dirty="0">
                <a:solidFill>
                  <a:prstClr val="black"/>
                </a:solidFill>
                <a:sym typeface="+mn-ea"/>
              </a:rPr>
              <a:t>SSE</a:t>
            </a:r>
            <a:r>
              <a:rPr lang="zh-CN" altLang="en-US" sz="2000" dirty="0">
                <a:solidFill>
                  <a:prstClr val="black"/>
                </a:solidFill>
                <a:sym typeface="+mn-ea"/>
              </a:rPr>
              <a:t>作为全局的目标函数，即最小化每个点到最近质心距离的平方和</a:t>
            </a:r>
            <a:endParaRPr lang="zh-CN" altLang="en-US" sz="2000" dirty="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470" y="2720975"/>
            <a:ext cx="3637915" cy="16027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33665" y="5497195"/>
            <a:ext cx="3837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rgbClr val="FF0000"/>
                </a:solidFill>
                <a:sym typeface="+mn-ea"/>
              </a:rPr>
              <a:t>k-means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解决不了不规则形状的聚类</a:t>
            </a:r>
          </a:p>
          <a:p>
            <a:pPr algn="r"/>
            <a:r>
              <a:rPr lang="en-US" altLang="zh-CN" b="1">
                <a:solidFill>
                  <a:srgbClr val="FF0000"/>
                </a:solidFill>
              </a:rPr>
              <a:t>——DBSCAN</a:t>
            </a:r>
            <a:r>
              <a:rPr lang="zh-CN" altLang="en-US" b="1">
                <a:solidFill>
                  <a:srgbClr val="FF0000"/>
                </a:solidFill>
              </a:rPr>
              <a:t>算法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603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-K-Means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57268" y="1937669"/>
            <a:ext cx="88296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业务背景</a:t>
            </a:r>
            <a:endParaRPr lang="en-US" altLang="zh-CN" sz="200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拥有数据：我国</a:t>
            </a:r>
            <a:r>
              <a:rPr lang="en-US" altLang="zh-CN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31</a:t>
            </a: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个省市自治区</a:t>
            </a:r>
            <a:r>
              <a:rPr lang="en-US" altLang="zh-CN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2008</a:t>
            </a: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年各地区经济发展的数据</a:t>
            </a:r>
            <a:endParaRPr lang="en-US" altLang="zh-CN" sz="2000" dirty="0">
              <a:solidFill>
                <a:prstClr val="black"/>
              </a:solidFill>
              <a:latin typeface="宋体" panose="02010600030101010101" pitchFamily="2" charset="-122"/>
              <a:sym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任务：根据所给变量，研究我国</a:t>
            </a:r>
            <a:r>
              <a:rPr lang="en-US" altLang="zh-CN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31</a:t>
            </a: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个省市自治区的综合发展水平，分析哪些省市自治区处在相同的发展水平上。</a:t>
            </a:r>
            <a:endParaRPr lang="en-US" altLang="zh-CN" sz="2000" dirty="0">
              <a:solidFill>
                <a:prstClr val="black"/>
              </a:solidFill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/>
              </a:solidFill>
              <a:latin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/>
                </a:solidFill>
                <a:latin typeface="宋体" panose="02010600030101010101" pitchFamily="2" charset="-122"/>
                <a:sym typeface="+mn-ea"/>
              </a:rPr>
              <a:t>问题实质：根据数据进行聚类分析</a:t>
            </a:r>
            <a:endParaRPr lang="zh-CN" altLang="en-US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6202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603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第五次实验内容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-K-Means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聚类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76502" y="1271969"/>
            <a:ext cx="1052726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字段说明</a:t>
            </a:r>
          </a:p>
          <a:p>
            <a:pPr indent="0">
              <a:buFont typeface="Wingdings" panose="05000000000000000000" pitchFamily="2" charset="2"/>
              <a:buNone/>
            </a:pPr>
            <a:endParaRPr lang="en-US" altLang="zh-CN" sz="2000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zh-CN" sz="2800" b="1" dirty="0">
                <a:solidFill>
                  <a:srgbClr val="FF0000"/>
                </a:solidFill>
                <a:latin typeface="宋体" panose="02010600030101010101" pitchFamily="2" charset="-122"/>
              </a:rPr>
              <a:t>K-Means1</a:t>
            </a:r>
            <a:r>
              <a:rPr lang="zh-CN" altLang="en-US" sz="2800" b="1" dirty="0">
                <a:solidFill>
                  <a:srgbClr val="FF0000"/>
                </a:solidFill>
                <a:latin typeface="宋体" panose="02010600030101010101" pitchFamily="2" charset="-122"/>
              </a:rPr>
              <a:t>表</a:t>
            </a:r>
            <a:endParaRPr lang="en-US" altLang="zh-CN" sz="2000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	</a:t>
            </a:r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地区</a:t>
            </a:r>
            <a:endParaRPr lang="en-US" altLang="zh-CN" sz="2000" dirty="0">
              <a:solidFill>
                <a:schemeClr val="tx1"/>
              </a:solidFill>
              <a:latin typeface="宋体" panose="02010600030101010101" pitchFamily="2" charset="-122"/>
              <a:sym typeface="+mn-ea"/>
            </a:endParaRPr>
          </a:p>
          <a:p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	</a:t>
            </a:r>
            <a:r>
              <a:rPr lang="zh-CN" altLang="en-US" sz="2000" b="1" dirty="0">
                <a:latin typeface="宋体" panose="02010600030101010101" pitchFamily="2" charset="-122"/>
                <a:sym typeface="+mn-ea"/>
              </a:rPr>
              <a:t>反映各地区人口水平：</a:t>
            </a:r>
            <a:r>
              <a:rPr lang="en-US" altLang="zh-CN" sz="2000" b="1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X1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（人口总数），</a:t>
            </a:r>
            <a:r>
              <a:rPr lang="en-US" altLang="zh-CN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X2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（性别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1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人口数）</a:t>
            </a:r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X3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（性别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2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人口数）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	</a:t>
            </a:r>
            <a:r>
              <a:rPr lang="zh-CN" altLang="en-US" sz="2000" b="1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反映各地区的人民健康水平：</a:t>
            </a:r>
            <a:r>
              <a:rPr lang="en-US" altLang="zh-CN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X4</a:t>
            </a:r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（预期寿命），</a:t>
            </a:r>
            <a:r>
              <a:rPr lang="en-US" altLang="zh-CN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X5</a:t>
            </a:r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sym typeface="+mn-ea"/>
              </a:rPr>
              <a:t>（每万人口医疗机构床位）</a:t>
            </a:r>
            <a:endParaRPr lang="en-US" altLang="zh-CN" sz="2000" dirty="0">
              <a:solidFill>
                <a:schemeClr val="tx1"/>
              </a:solidFill>
              <a:latin typeface="宋体" panose="02010600030101010101" pitchFamily="2" charset="-122"/>
              <a:sym typeface="+mn-ea"/>
            </a:endParaRPr>
          </a:p>
          <a:p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	</a:t>
            </a:r>
            <a:r>
              <a:rPr lang="zh-CN" altLang="en-US" sz="2000" b="1" dirty="0">
                <a:latin typeface="宋体" panose="02010600030101010101" pitchFamily="2" charset="-122"/>
                <a:sym typeface="+mn-ea"/>
              </a:rPr>
              <a:t>反映各地区的教育水平：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X6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（大专以上文化程度人口比例）</a:t>
            </a:r>
            <a:endParaRPr lang="en-US" altLang="zh-CN" sz="2000" dirty="0">
              <a:latin typeface="宋体" panose="02010600030101010101" pitchFamily="2" charset="-122"/>
              <a:sym typeface="+mn-ea"/>
            </a:endParaRPr>
          </a:p>
          <a:p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	</a:t>
            </a:r>
            <a:r>
              <a:rPr lang="zh-CN" altLang="en-US" sz="2000" b="1" dirty="0">
                <a:latin typeface="宋体" panose="02010600030101010101" pitchFamily="2" charset="-122"/>
                <a:sym typeface="+mn-ea"/>
              </a:rPr>
              <a:t>反映各地区的经济发展和社会环境水平等：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X7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（人均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GDP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），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X8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（三产增加值占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GDP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比例），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X9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（人均城市道路面积），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X10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（省会城市空气质量达到并好于二级），</a:t>
            </a:r>
            <a:r>
              <a:rPr lang="en-US" altLang="zh-CN" sz="2000" dirty="0">
                <a:latin typeface="宋体" panose="02010600030101010101" pitchFamily="2" charset="-122"/>
                <a:sym typeface="+mn-ea"/>
              </a:rPr>
              <a:t>X11</a:t>
            </a:r>
            <a:r>
              <a:rPr lang="zh-CN" altLang="en-US" sz="2000" dirty="0">
                <a:latin typeface="宋体" panose="02010600030101010101" pitchFamily="2" charset="-122"/>
                <a:sym typeface="+mn-ea"/>
              </a:rPr>
              <a:t>（人均环境污染治理投资额）</a:t>
            </a:r>
            <a:endParaRPr lang="en-US" altLang="zh-CN" sz="200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sz="2000" dirty="0">
              <a:solidFill>
                <a:srgbClr val="FF0000"/>
              </a:solidFill>
              <a:latin typeface="宋体" panose="02010600030101010101" pitchFamily="2" charset="-122"/>
              <a:sym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456166-0B73-4D38-9581-2C39ED170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032" y="4560237"/>
            <a:ext cx="10476719" cy="191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699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1884</Words>
  <Application>Microsoft Office PowerPoint</Application>
  <PresentationFormat>宽屏</PresentationFormat>
  <Paragraphs>170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-apple-system</vt:lpstr>
      <vt:lpstr>PingFang SC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（飞印象）简约商务通用模板</dc:title>
  <dc:creator>飞印象</dc:creator>
  <cp:lastModifiedBy>路宽 尚</cp:lastModifiedBy>
  <cp:revision>248</cp:revision>
  <dcterms:created xsi:type="dcterms:W3CDTF">2016-12-28T11:29:00Z</dcterms:created>
  <dcterms:modified xsi:type="dcterms:W3CDTF">2020-12-16T01:33:22Z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  <property fmtid="{D5CDD505-2E9C-101B-9397-08002B2CF9AE}" pid="3" name="KSORubyTemplateID">
    <vt:lpwstr>2</vt:lpwstr>
  </property>
</Properties>
</file>

<file path=docProps/thumbnail.jpeg>
</file>